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03" r:id="rId5"/>
    <p:sldId id="404" r:id="rId6"/>
    <p:sldId id="405" r:id="rId7"/>
    <p:sldId id="406" r:id="rId8"/>
    <p:sldId id="407" r:id="rId9"/>
    <p:sldId id="424" r:id="rId10"/>
    <p:sldId id="425" r:id="rId11"/>
    <p:sldId id="426" r:id="rId12"/>
    <p:sldId id="256" r:id="rId13"/>
    <p:sldId id="414" r:id="rId14"/>
    <p:sldId id="427" r:id="rId15"/>
    <p:sldId id="415" r:id="rId16"/>
  </p:sldIdLst>
  <p:sldSz cx="12188825" cy="6858000"/>
  <p:notesSz cx="6797675" cy="9928225"/>
  <p:embeddedFontLst>
    <p:embeddedFont>
      <p:font typeface="Squad Heavy" panose="020B0604020202020204" charset="0"/>
      <p:bold r:id="rId19"/>
      <p:italic r:id="rId20"/>
      <p:boldItalic r:id="rId21"/>
    </p:embeddedFont>
    <p:embeddedFont>
      <p:font typeface="Squad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quad Light" panose="020B0604020202020204" charset="0"/>
      <p:regular r:id="rId30"/>
      <p:italic r:id="rId31"/>
    </p:embeddedFont>
    <p:embeddedFont>
      <p:font typeface="Squad ExtraBold" panose="020B0604020202020204" charset="0"/>
      <p:bold r:id="rId32"/>
      <p:boldItalic r:id="rId33"/>
    </p:embeddedFont>
  </p:embeddedFontLst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65" userDrawn="1">
          <p15:clr>
            <a:srgbClr val="A4A3A4"/>
          </p15:clr>
        </p15:guide>
        <p15:guide id="2" pos="3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estény Ágnes" initials="SÁ" lastIdx="8" clrIdx="0"/>
  <p:cmAuthor id="2" name="viki" initials="v" lastIdx="0" clrIdx="1"/>
  <p:cmAuthor id="3" name="Miklos Zsengeller" initials="MZ" lastIdx="3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F"/>
    <a:srgbClr val="C0C6B3"/>
    <a:srgbClr val="9DCC8F"/>
    <a:srgbClr val="9ECEA8"/>
    <a:srgbClr val="59B951"/>
    <a:srgbClr val="52AE30"/>
    <a:srgbClr val="5FCD37"/>
    <a:srgbClr val="E5E5E5"/>
    <a:srgbClr val="F7A709"/>
    <a:srgbClr val="EAEA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08"/>
  </p:normalViewPr>
  <p:slideViewPr>
    <p:cSldViewPr snapToGrid="0" snapToObjects="1">
      <p:cViewPr varScale="1">
        <p:scale>
          <a:sx n="85" d="100"/>
          <a:sy n="85" d="100"/>
        </p:scale>
        <p:origin x="-509" y="-77"/>
      </p:cViewPr>
      <p:guideLst>
        <p:guide orient="horz" pos="1865"/>
        <p:guide pos="3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922" y="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Squad Light" pitchFamily="2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CAC-4B43-4C51-BF33-D3076C70504F}" type="datetimeFigureOut">
              <a:rPr lang="hu-HU" smtClean="0">
                <a:latin typeface="Squad Light" pitchFamily="2" charset="0"/>
              </a:rPr>
              <a:t>2022. 10. 05.</a:t>
            </a:fld>
            <a:endParaRPr lang="hu-HU" dirty="0">
              <a:latin typeface="Squad Light" pitchFamily="2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Squad Light" pitchFamily="2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AE6B9-7B16-4780-A48C-EBD5665B1954}" type="slidenum">
              <a:rPr lang="hu-HU" smtClean="0">
                <a:latin typeface="Squad Light" pitchFamily="2" charset="0"/>
              </a:rPr>
              <a:t>‹#›</a:t>
            </a:fld>
            <a:endParaRPr lang="hu-HU" dirty="0">
              <a:latin typeface="Squa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0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qua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quad Light" pitchFamily="2" charset="0"/>
              </a:defRPr>
            </a:lvl1pPr>
          </a:lstStyle>
          <a:p>
            <a:fld id="{21A7265D-89EE-FF41-A2E8-E1EAB0B4616F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quad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quad Light" pitchFamily="2" charset="0"/>
              </a:defRPr>
            </a:lvl1pPr>
          </a:lstStyle>
          <a:p>
            <a:fld id="{CD5AE754-556D-9E4E-B174-094F6DEBE0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Squad Light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0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BORÍTÓ, VAGY FEJEZETNYITÓ OLDALAK</a:t>
            </a:r>
          </a:p>
          <a:p>
            <a:endParaRPr lang="hu-HU" dirty="0"/>
          </a:p>
          <a:p>
            <a:r>
              <a:rPr lang="hu-HU" dirty="0"/>
              <a:t>Headline (Főcím): 60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Squad-Regular</a:t>
            </a:r>
            <a:endParaRPr lang="hu-HU" dirty="0"/>
          </a:p>
          <a:p>
            <a:endParaRPr lang="hu-HU" dirty="0"/>
          </a:p>
          <a:p>
            <a:r>
              <a:rPr lang="hu-HU" dirty="0"/>
              <a:t>BELSŐ OLDALAK</a:t>
            </a:r>
          </a:p>
          <a:p>
            <a:endParaRPr lang="hu-HU" dirty="0"/>
          </a:p>
          <a:p>
            <a:r>
              <a:rPr lang="hu-HU" dirty="0"/>
              <a:t>Headline (Főcím): 45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/>
              <a:t>Body (folyószöveg): 15 pt, ha sok a szöveg, 19 pt, ha kevés a szöveg. </a:t>
            </a:r>
            <a:r>
              <a:rPr lang="hu-HU" dirty="0" err="1"/>
              <a:t>Squad</a:t>
            </a:r>
            <a:r>
              <a:rPr lang="hu-HU" dirty="0"/>
              <a:t>-Regular. Egy oldalon csak egy méret legyen használva!</a:t>
            </a:r>
          </a:p>
          <a:p>
            <a:r>
              <a:rPr lang="hu-HU" dirty="0"/>
              <a:t>Kiemelés folyószövegben, vagy a folyószövegben használt alcím 19 pt és </a:t>
            </a:r>
            <a:r>
              <a:rPr lang="hu-HU" dirty="0" err="1"/>
              <a:t>Squad-Heavy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BORÍTÓ, VAGY FEJEZETNYITÓ OLDALAK</a:t>
            </a:r>
          </a:p>
          <a:p>
            <a:endParaRPr lang="hu-HU" dirty="0"/>
          </a:p>
          <a:p>
            <a:r>
              <a:rPr lang="hu-HU" dirty="0"/>
              <a:t>Headline (Főcím): 60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Squad-Regular</a:t>
            </a:r>
            <a:endParaRPr lang="hu-HU" dirty="0"/>
          </a:p>
          <a:p>
            <a:endParaRPr lang="hu-HU" dirty="0"/>
          </a:p>
          <a:p>
            <a:r>
              <a:rPr lang="hu-HU" dirty="0"/>
              <a:t>BELSŐ OLDALAK</a:t>
            </a:r>
          </a:p>
          <a:p>
            <a:endParaRPr lang="hu-HU" dirty="0"/>
          </a:p>
          <a:p>
            <a:r>
              <a:rPr lang="hu-HU" dirty="0"/>
              <a:t>Headline (Főcím): 45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/>
              <a:t>Body (folyószöveg): 15 pt, ha sok a szöveg, 19 pt, ha kevés a szöveg. </a:t>
            </a:r>
            <a:r>
              <a:rPr lang="hu-HU" dirty="0" err="1"/>
              <a:t>Squad</a:t>
            </a:r>
            <a:r>
              <a:rPr lang="hu-HU" dirty="0"/>
              <a:t>-Regular. Egy oldalon csak egy méret legyen használva!</a:t>
            </a:r>
          </a:p>
          <a:p>
            <a:r>
              <a:rPr lang="hu-HU" dirty="0"/>
              <a:t>Kiemelés folyószövegben, vagy a folyószövegben használt alcím 19 pt és </a:t>
            </a:r>
            <a:r>
              <a:rPr lang="hu-HU" dirty="0" err="1"/>
              <a:t>Squad-Heavy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9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BORÍTÓ, VAGY FEJEZETNYITÓ OLDALAK</a:t>
            </a:r>
          </a:p>
          <a:p>
            <a:endParaRPr lang="hu-HU" dirty="0"/>
          </a:p>
          <a:p>
            <a:r>
              <a:rPr lang="hu-HU" dirty="0"/>
              <a:t>Headline (Főcím): 60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Squad-Regular</a:t>
            </a:r>
            <a:endParaRPr lang="hu-HU" dirty="0"/>
          </a:p>
          <a:p>
            <a:endParaRPr lang="hu-HU" dirty="0"/>
          </a:p>
          <a:p>
            <a:r>
              <a:rPr lang="hu-HU" dirty="0"/>
              <a:t>BELSŐ OLDALAK</a:t>
            </a:r>
          </a:p>
          <a:p>
            <a:endParaRPr lang="hu-HU" dirty="0"/>
          </a:p>
          <a:p>
            <a:r>
              <a:rPr lang="hu-HU" dirty="0"/>
              <a:t>Headline (Főcím): 45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/>
              <a:t>Body (folyószöveg): 15 pt, ha sok a szöveg, 19 pt, ha kevés a szöveg. </a:t>
            </a:r>
            <a:r>
              <a:rPr lang="hu-HU" dirty="0" err="1"/>
              <a:t>Squad</a:t>
            </a:r>
            <a:r>
              <a:rPr lang="hu-HU" dirty="0"/>
              <a:t>-Regular. Egy oldalon csak egy méret legyen használva!</a:t>
            </a:r>
          </a:p>
          <a:p>
            <a:r>
              <a:rPr lang="hu-HU" dirty="0"/>
              <a:t>Kiemelés folyószövegben, vagy a folyószövegben használt alcím 19 pt és </a:t>
            </a:r>
            <a:r>
              <a:rPr lang="hu-HU" dirty="0" err="1"/>
              <a:t>Squad-Heavy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2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BORÍTÓ, VAGY FEJEZETNYITÓ OLDALAK</a:t>
            </a:r>
          </a:p>
          <a:p>
            <a:endParaRPr lang="hu-HU" dirty="0"/>
          </a:p>
          <a:p>
            <a:r>
              <a:rPr lang="hu-HU" dirty="0"/>
              <a:t>Headline (Főcím): 60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Squad-Regular</a:t>
            </a:r>
            <a:endParaRPr lang="hu-HU" dirty="0"/>
          </a:p>
          <a:p>
            <a:endParaRPr lang="hu-HU" dirty="0"/>
          </a:p>
          <a:p>
            <a:r>
              <a:rPr lang="hu-HU" dirty="0"/>
              <a:t>BELSŐ OLDALAK</a:t>
            </a:r>
          </a:p>
          <a:p>
            <a:endParaRPr lang="hu-HU" dirty="0"/>
          </a:p>
          <a:p>
            <a:r>
              <a:rPr lang="hu-HU" dirty="0"/>
              <a:t>Headline (Főcím): 45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 err="1"/>
              <a:t>Subheadline</a:t>
            </a:r>
            <a:r>
              <a:rPr lang="hu-HU" dirty="0"/>
              <a:t> (Alcím): 28 pt </a:t>
            </a:r>
            <a:r>
              <a:rPr lang="hu-HU" dirty="0" err="1"/>
              <a:t>Squad-Heavy</a:t>
            </a:r>
            <a:endParaRPr lang="hu-HU" dirty="0"/>
          </a:p>
          <a:p>
            <a:r>
              <a:rPr lang="hu-HU" dirty="0"/>
              <a:t>Body (folyószöveg): 15 pt, ha sok a szöveg, 19 pt, ha kevés a szöveg. </a:t>
            </a:r>
            <a:r>
              <a:rPr lang="hu-HU" dirty="0" err="1"/>
              <a:t>Squad</a:t>
            </a:r>
            <a:r>
              <a:rPr lang="hu-HU" dirty="0"/>
              <a:t>-Regular. Egy oldalon csak egy méret legyen használva!</a:t>
            </a:r>
          </a:p>
          <a:p>
            <a:r>
              <a:rPr lang="hu-HU" dirty="0"/>
              <a:t>Kiemelés folyószövegben, vagy a folyószövegben használt alcím 19 pt és </a:t>
            </a:r>
            <a:r>
              <a:rPr lang="hu-HU" dirty="0" err="1"/>
              <a:t>Squad-Heavy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6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09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E754-556D-9E4E-B174-094F6DEBE09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7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crop+kép hátté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0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/>
          </p:nvPr>
        </p:nvSpPr>
        <p:spPr>
          <a:xfrm>
            <a:off x="643915" y="337105"/>
            <a:ext cx="6195986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rgbClr val="006C3F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" y="1"/>
            <a:ext cx="5096932" cy="6858000"/>
          </a:xfrm>
          <a:prstGeom prst="rect">
            <a:avLst/>
          </a:prstGeom>
          <a:gradFill>
            <a:gsLst>
              <a:gs pos="0">
                <a:srgbClr val="50B848"/>
              </a:gs>
              <a:gs pos="100000">
                <a:srgbClr val="B7C726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b="0" i="0" dirty="0">
              <a:latin typeface="Squad Light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541002" y="1727202"/>
            <a:ext cx="92329" cy="415494"/>
          </a:xfrm>
          <a:prstGeom prst="rect">
            <a:avLst/>
          </a:prstGeom>
          <a:noFill/>
        </p:spPr>
        <p:txBody>
          <a:bodyPr wrap="none" lIns="45718" tIns="22858" rIns="45718" bIns="22858" rtlCol="0">
            <a:spAutoFit/>
          </a:bodyPr>
          <a:lstStyle/>
          <a:p>
            <a:pPr defTabSz="914264"/>
            <a:endParaRPr lang="en-US" b="0" i="0" kern="1200" dirty="0">
              <a:solidFill>
                <a:srgbClr val="7E7E7E"/>
              </a:solidFill>
              <a:latin typeface="Squad Light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442200" y="6048282"/>
            <a:ext cx="3987794" cy="26160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64"/>
            <a:r>
              <a:rPr lang="hu-HU" sz="1100" b="0" i="0" spc="51" dirty="0">
                <a:solidFill>
                  <a:srgbClr val="595959"/>
                </a:solidFill>
                <a:latin typeface="Squad Light" pitchFamily="2" charset="0"/>
                <a:ea typeface="Arial"/>
                <a:cs typeface="Arial"/>
              </a:rPr>
              <a:t>Biztos</a:t>
            </a:r>
            <a:r>
              <a:rPr lang="hu-HU" sz="1100" b="0" i="0" spc="51" baseline="0" dirty="0">
                <a:solidFill>
                  <a:srgbClr val="595959"/>
                </a:solidFill>
                <a:latin typeface="Squad Light" pitchFamily="2" charset="0"/>
                <a:ea typeface="Arial"/>
                <a:cs typeface="Arial"/>
              </a:rPr>
              <a:t> válasz ingatlankérdésekben.</a:t>
            </a:r>
            <a:endParaRPr lang="en-US" sz="1100" b="0" i="0" spc="51" dirty="0">
              <a:solidFill>
                <a:srgbClr val="595959"/>
              </a:solidFill>
              <a:latin typeface="Squad Light" pitchFamily="2" charset="0"/>
              <a:ea typeface="Arial"/>
              <a:cs typeface="Arial"/>
            </a:endParaRPr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558641" y="4159805"/>
            <a:ext cx="3111659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chemeClr val="bg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5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277" y="521092"/>
            <a:ext cx="1793288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7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08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C12EAB-6FAF-E346-906C-4528C6044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638" y="3637796"/>
            <a:ext cx="12201276" cy="423863"/>
            <a:chOff x="-4638" y="3637768"/>
            <a:chExt cx="12201276" cy="423863"/>
          </a:xfrm>
        </p:grpSpPr>
        <p:sp>
          <p:nvSpPr>
            <p:cNvPr id="6" name="Rectangle 192"/>
            <p:cNvSpPr>
              <a:spLocks noChangeArrowheads="1"/>
            </p:cNvSpPr>
            <p:nvPr/>
          </p:nvSpPr>
          <p:spPr bwMode="auto">
            <a:xfrm>
              <a:off x="-4638" y="3637768"/>
              <a:ext cx="723664" cy="423863"/>
            </a:xfrm>
            <a:prstGeom prst="rect">
              <a:avLst/>
            </a:prstGeom>
            <a:solidFill>
              <a:srgbClr val="006C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35"/>
              <a:endParaRPr 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Squad Light" pitchFamily="2" charset="0"/>
              </a:endParaRPr>
            </a:p>
          </p:txBody>
        </p:sp>
        <p:sp>
          <p:nvSpPr>
            <p:cNvPr id="7" name="Rectangle 193"/>
            <p:cNvSpPr>
              <a:spLocks noChangeArrowheads="1"/>
            </p:cNvSpPr>
            <p:nvPr/>
          </p:nvSpPr>
          <p:spPr bwMode="auto">
            <a:xfrm>
              <a:off x="11363704" y="3637768"/>
              <a:ext cx="832934" cy="423863"/>
            </a:xfrm>
            <a:prstGeom prst="rect">
              <a:avLst/>
            </a:prstGeom>
            <a:solidFill>
              <a:srgbClr val="006C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35"/>
              <a:endParaRPr 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Squad Light" pitchFamily="2" charset="0"/>
              </a:endParaRPr>
            </a:p>
          </p:txBody>
        </p:sp>
        <p:sp>
          <p:nvSpPr>
            <p:cNvPr id="8" name="Rectangle 194"/>
            <p:cNvSpPr>
              <a:spLocks noChangeArrowheads="1"/>
            </p:cNvSpPr>
            <p:nvPr/>
          </p:nvSpPr>
          <p:spPr bwMode="auto">
            <a:xfrm>
              <a:off x="2835348" y="3637768"/>
              <a:ext cx="2154496" cy="423863"/>
            </a:xfrm>
            <a:prstGeom prst="rect">
              <a:avLst/>
            </a:prstGeom>
            <a:solidFill>
              <a:srgbClr val="006C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35"/>
              <a:endParaRPr 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Squad Light" pitchFamily="2" charset="0"/>
              </a:endParaRPr>
            </a:p>
          </p:txBody>
        </p:sp>
        <p:sp>
          <p:nvSpPr>
            <p:cNvPr id="9" name="Rectangle 195"/>
            <p:cNvSpPr>
              <a:spLocks noChangeArrowheads="1"/>
            </p:cNvSpPr>
            <p:nvPr/>
          </p:nvSpPr>
          <p:spPr bwMode="auto">
            <a:xfrm>
              <a:off x="4970811" y="3637768"/>
              <a:ext cx="2158621" cy="423863"/>
            </a:xfrm>
            <a:prstGeom prst="rect">
              <a:avLst/>
            </a:prstGeom>
            <a:solidFill>
              <a:srgbClr val="52AE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35"/>
              <a:endParaRPr 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Squad Light" pitchFamily="2" charset="0"/>
              </a:endParaRPr>
            </a:p>
          </p:txBody>
        </p:sp>
        <p:sp>
          <p:nvSpPr>
            <p:cNvPr id="10" name="Rectangle 197"/>
            <p:cNvSpPr>
              <a:spLocks noChangeArrowheads="1"/>
            </p:cNvSpPr>
            <p:nvPr/>
          </p:nvSpPr>
          <p:spPr bwMode="auto">
            <a:xfrm>
              <a:off x="9249878" y="3637768"/>
              <a:ext cx="2150374" cy="423863"/>
            </a:xfrm>
            <a:prstGeom prst="rect">
              <a:avLst/>
            </a:prstGeom>
            <a:solidFill>
              <a:srgbClr val="52AE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35"/>
              <a:endParaRPr 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Squad Light" pitchFamily="2" charset="0"/>
              </a:endParaRPr>
            </a:p>
          </p:txBody>
        </p:sp>
        <p:sp>
          <p:nvSpPr>
            <p:cNvPr id="11" name="Rectangle 196"/>
            <p:cNvSpPr>
              <a:spLocks noChangeArrowheads="1"/>
            </p:cNvSpPr>
            <p:nvPr/>
          </p:nvSpPr>
          <p:spPr bwMode="auto">
            <a:xfrm>
              <a:off x="7110399" y="3637768"/>
              <a:ext cx="2158621" cy="423863"/>
            </a:xfrm>
            <a:prstGeom prst="rect">
              <a:avLst/>
            </a:prstGeom>
            <a:solidFill>
              <a:srgbClr val="006C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35"/>
              <a:endParaRPr 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Squad Light" pitchFamily="2" charset="0"/>
              </a:endParaRPr>
            </a:p>
          </p:txBody>
        </p:sp>
        <p:sp>
          <p:nvSpPr>
            <p:cNvPr id="12" name="Rectangle 191"/>
            <p:cNvSpPr>
              <a:spLocks noChangeArrowheads="1"/>
            </p:cNvSpPr>
            <p:nvPr/>
          </p:nvSpPr>
          <p:spPr bwMode="auto">
            <a:xfrm>
              <a:off x="699939" y="3637768"/>
              <a:ext cx="2154496" cy="423863"/>
            </a:xfrm>
            <a:prstGeom prst="rect">
              <a:avLst/>
            </a:prstGeom>
            <a:solidFill>
              <a:srgbClr val="52AE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6735"/>
              <a:endParaRPr 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Squad Light" pitchFamily="2" charset="0"/>
              </a:endParaRPr>
            </a:p>
          </p:txBody>
        </p:sp>
      </p:grpSp>
      <p:sp>
        <p:nvSpPr>
          <p:cNvPr id="13" name="Line 203"/>
          <p:cNvSpPr>
            <a:spLocks noChangeShapeType="1"/>
          </p:cNvSpPr>
          <p:nvPr userDrawn="1"/>
        </p:nvSpPr>
        <p:spPr bwMode="auto">
          <a:xfrm>
            <a:off x="1777211" y="4059226"/>
            <a:ext cx="0" cy="1044575"/>
          </a:xfrm>
          <a:prstGeom prst="line">
            <a:avLst/>
          </a:prstGeom>
          <a:noFill/>
          <a:ln w="71438" cap="flat">
            <a:solidFill>
              <a:srgbClr val="52AE3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sp>
        <p:nvSpPr>
          <p:cNvPr id="16" name="Oval 229"/>
          <p:cNvSpPr>
            <a:spLocks noChangeArrowheads="1"/>
          </p:cNvSpPr>
          <p:nvPr userDrawn="1"/>
        </p:nvSpPr>
        <p:spPr bwMode="auto">
          <a:xfrm>
            <a:off x="1321599" y="5103797"/>
            <a:ext cx="911225" cy="908051"/>
          </a:xfrm>
          <a:prstGeom prst="ellipse">
            <a:avLst/>
          </a:prstGeom>
          <a:solidFill>
            <a:srgbClr val="52AE30"/>
          </a:solidFill>
          <a:ln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sp>
        <p:nvSpPr>
          <p:cNvPr id="17" name="Line 206"/>
          <p:cNvSpPr>
            <a:spLocks noChangeShapeType="1"/>
          </p:cNvSpPr>
          <p:nvPr userDrawn="1"/>
        </p:nvSpPr>
        <p:spPr bwMode="auto">
          <a:xfrm>
            <a:off x="6050169" y="4059274"/>
            <a:ext cx="0" cy="1846263"/>
          </a:xfrm>
          <a:prstGeom prst="line">
            <a:avLst/>
          </a:prstGeom>
          <a:noFill/>
          <a:ln w="71438" cap="flat">
            <a:solidFill>
              <a:srgbClr val="52AE3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sp>
        <p:nvSpPr>
          <p:cNvPr id="18" name="Oval 229"/>
          <p:cNvSpPr>
            <a:spLocks noChangeArrowheads="1"/>
          </p:cNvSpPr>
          <p:nvPr userDrawn="1"/>
        </p:nvSpPr>
        <p:spPr bwMode="auto">
          <a:xfrm>
            <a:off x="5594561" y="5082989"/>
            <a:ext cx="911225" cy="908051"/>
          </a:xfrm>
          <a:prstGeom prst="ellipse">
            <a:avLst/>
          </a:prstGeom>
          <a:solidFill>
            <a:srgbClr val="52AE30"/>
          </a:solidFill>
          <a:ln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sp>
        <p:nvSpPr>
          <p:cNvPr id="19" name="Line 205"/>
          <p:cNvSpPr>
            <a:spLocks noChangeShapeType="1"/>
          </p:cNvSpPr>
          <p:nvPr userDrawn="1"/>
        </p:nvSpPr>
        <p:spPr bwMode="auto">
          <a:xfrm>
            <a:off x="10325113" y="4059228"/>
            <a:ext cx="0" cy="1139825"/>
          </a:xfrm>
          <a:prstGeom prst="line">
            <a:avLst/>
          </a:prstGeom>
          <a:noFill/>
          <a:ln w="71438" cap="flat">
            <a:solidFill>
              <a:srgbClr val="52AE3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sp>
        <p:nvSpPr>
          <p:cNvPr id="20" name="Oval 229"/>
          <p:cNvSpPr>
            <a:spLocks noChangeArrowheads="1"/>
          </p:cNvSpPr>
          <p:nvPr userDrawn="1"/>
        </p:nvSpPr>
        <p:spPr bwMode="auto">
          <a:xfrm>
            <a:off x="9869505" y="5100189"/>
            <a:ext cx="911225" cy="908051"/>
          </a:xfrm>
          <a:prstGeom prst="ellipse">
            <a:avLst/>
          </a:prstGeom>
          <a:solidFill>
            <a:srgbClr val="52AE30"/>
          </a:solidFill>
          <a:ln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sp>
        <p:nvSpPr>
          <p:cNvPr id="21" name="Line 207"/>
          <p:cNvSpPr>
            <a:spLocks noChangeShapeType="1"/>
          </p:cNvSpPr>
          <p:nvPr userDrawn="1"/>
        </p:nvSpPr>
        <p:spPr bwMode="auto">
          <a:xfrm flipV="1">
            <a:off x="3912644" y="2367869"/>
            <a:ext cx="0" cy="1289051"/>
          </a:xfrm>
          <a:prstGeom prst="line">
            <a:avLst/>
          </a:prstGeom>
          <a:noFill/>
          <a:ln w="71438" cap="flat">
            <a:solidFill>
              <a:srgbClr val="006C3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sp>
        <p:nvSpPr>
          <p:cNvPr id="22" name="Oval 229"/>
          <p:cNvSpPr>
            <a:spLocks noChangeArrowheads="1"/>
          </p:cNvSpPr>
          <p:nvPr userDrawn="1"/>
        </p:nvSpPr>
        <p:spPr bwMode="auto">
          <a:xfrm>
            <a:off x="3457035" y="1812245"/>
            <a:ext cx="911225" cy="908051"/>
          </a:xfrm>
          <a:prstGeom prst="ellipse">
            <a:avLst/>
          </a:prstGeom>
          <a:solidFill>
            <a:srgbClr val="006C3F"/>
          </a:solidFill>
          <a:ln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sp>
        <p:nvSpPr>
          <p:cNvPr id="23" name="Line 204"/>
          <p:cNvSpPr>
            <a:spLocks noChangeShapeType="1"/>
          </p:cNvSpPr>
          <p:nvPr userDrawn="1"/>
        </p:nvSpPr>
        <p:spPr bwMode="auto">
          <a:xfrm flipV="1">
            <a:off x="8189723" y="2609171"/>
            <a:ext cx="0" cy="1079500"/>
          </a:xfrm>
          <a:prstGeom prst="line">
            <a:avLst/>
          </a:prstGeom>
          <a:noFill/>
          <a:ln w="71438" cap="flat">
            <a:solidFill>
              <a:srgbClr val="006C3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sp>
        <p:nvSpPr>
          <p:cNvPr id="24" name="Oval 229"/>
          <p:cNvSpPr>
            <a:spLocks noChangeArrowheads="1"/>
          </p:cNvSpPr>
          <p:nvPr userDrawn="1"/>
        </p:nvSpPr>
        <p:spPr bwMode="auto">
          <a:xfrm>
            <a:off x="7734111" y="1812245"/>
            <a:ext cx="911225" cy="908051"/>
          </a:xfrm>
          <a:prstGeom prst="ellipse">
            <a:avLst/>
          </a:prstGeom>
          <a:solidFill>
            <a:srgbClr val="006C3F"/>
          </a:solidFill>
          <a:ln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456735"/>
            <a:endParaRPr lang="en-US" b="0" i="0" dirty="0">
              <a:solidFill>
                <a:prstClr val="black">
                  <a:lumMod val="65000"/>
                  <a:lumOff val="35000"/>
                </a:prstClr>
              </a:solidFill>
              <a:latin typeface="Squad Light" pitchFamily="2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8"/>
          <p:cNvSpPr>
            <a:spLocks noChangeArrowheads="1"/>
          </p:cNvSpPr>
          <p:nvPr userDrawn="1"/>
        </p:nvSpPr>
        <p:spPr bwMode="auto">
          <a:xfrm>
            <a:off x="1574971" y="4037384"/>
            <a:ext cx="968392" cy="968389"/>
          </a:xfrm>
          <a:prstGeom prst="ellipse">
            <a:avLst/>
          </a:prstGeom>
          <a:solidFill>
            <a:srgbClr val="595959"/>
          </a:solidFill>
          <a:ln w="19050"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626308" y="4954447"/>
            <a:ext cx="865717" cy="545676"/>
            <a:chOff x="1219731" y="3715828"/>
            <a:chExt cx="649288" cy="409257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>
              <a:off x="1219731" y="3715828"/>
              <a:ext cx="649288" cy="134937"/>
            </a:xfrm>
            <a:custGeom>
              <a:avLst/>
              <a:gdLst>
                <a:gd name="T0" fmla="*/ 858 w 858"/>
                <a:gd name="T1" fmla="*/ 0 h 178"/>
                <a:gd name="T2" fmla="*/ 429 w 858"/>
                <a:gd name="T3" fmla="*/ 178 h 178"/>
                <a:gd name="T4" fmla="*/ 0 w 858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8" h="17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 flipV="1">
              <a:off x="1544375" y="3850765"/>
              <a:ext cx="0" cy="27432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642320" y="3723433"/>
            <a:ext cx="865717" cy="1777115"/>
            <a:chOff x="2731739" y="2792575"/>
            <a:chExt cx="649288" cy="1332836"/>
          </a:xfrm>
        </p:grpSpPr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2731739" y="2792575"/>
              <a:ext cx="649288" cy="134937"/>
            </a:xfrm>
            <a:custGeom>
              <a:avLst/>
              <a:gdLst>
                <a:gd name="T0" fmla="*/ 858 w 858"/>
                <a:gd name="T1" fmla="*/ 0 h 178"/>
                <a:gd name="T2" fmla="*/ 429 w 858"/>
                <a:gd name="T3" fmla="*/ 178 h 178"/>
                <a:gd name="T4" fmla="*/ 0 w 858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8" h="17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  <p:sp>
          <p:nvSpPr>
            <p:cNvPr id="13" name="Line 41"/>
            <p:cNvSpPr>
              <a:spLocks noChangeShapeType="1"/>
            </p:cNvSpPr>
            <p:nvPr/>
          </p:nvSpPr>
          <p:spPr bwMode="auto">
            <a:xfrm flipV="1">
              <a:off x="3056383" y="2927511"/>
              <a:ext cx="0" cy="119790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5665979" y="4954447"/>
            <a:ext cx="865717" cy="545676"/>
            <a:chOff x="4249483" y="3715828"/>
            <a:chExt cx="649288" cy="409257"/>
          </a:xfrm>
        </p:grpSpPr>
        <p:sp>
          <p:nvSpPr>
            <p:cNvPr id="15" name="Freeform 42"/>
            <p:cNvSpPr>
              <a:spLocks/>
            </p:cNvSpPr>
            <p:nvPr/>
          </p:nvSpPr>
          <p:spPr bwMode="auto">
            <a:xfrm>
              <a:off x="4249483" y="3715828"/>
              <a:ext cx="649288" cy="134937"/>
            </a:xfrm>
            <a:custGeom>
              <a:avLst/>
              <a:gdLst>
                <a:gd name="T0" fmla="*/ 858 w 858"/>
                <a:gd name="T1" fmla="*/ 0 h 178"/>
                <a:gd name="T2" fmla="*/ 429 w 858"/>
                <a:gd name="T3" fmla="*/ 178 h 178"/>
                <a:gd name="T4" fmla="*/ 0 w 858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8" h="17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 flipV="1">
              <a:off x="4574127" y="3850765"/>
              <a:ext cx="0" cy="27432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7681988" y="3723433"/>
            <a:ext cx="865717" cy="1777115"/>
            <a:chOff x="5761491" y="2792575"/>
            <a:chExt cx="649288" cy="1332836"/>
          </a:xfrm>
        </p:grpSpPr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5761491" y="2792575"/>
              <a:ext cx="649288" cy="134937"/>
            </a:xfrm>
            <a:custGeom>
              <a:avLst/>
              <a:gdLst>
                <a:gd name="T0" fmla="*/ 858 w 858"/>
                <a:gd name="T1" fmla="*/ 0 h 178"/>
                <a:gd name="T2" fmla="*/ 429 w 858"/>
                <a:gd name="T3" fmla="*/ 178 h 178"/>
                <a:gd name="T4" fmla="*/ 0 w 858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8" h="17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 flipV="1">
              <a:off x="6086135" y="2927511"/>
              <a:ext cx="0" cy="119790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9690680" y="4954447"/>
            <a:ext cx="865717" cy="545676"/>
            <a:chOff x="7268009" y="3715828"/>
            <a:chExt cx="649288" cy="409257"/>
          </a:xfrm>
        </p:grpSpPr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7268009" y="3715828"/>
              <a:ext cx="649288" cy="134937"/>
            </a:xfrm>
            <a:custGeom>
              <a:avLst/>
              <a:gdLst>
                <a:gd name="T0" fmla="*/ 858 w 858"/>
                <a:gd name="T1" fmla="*/ 0 h 178"/>
                <a:gd name="T2" fmla="*/ 429 w 858"/>
                <a:gd name="T3" fmla="*/ 178 h 178"/>
                <a:gd name="T4" fmla="*/ 0 w 858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8" h="178">
                  <a:moveTo>
                    <a:pt x="858" y="0"/>
                  </a:moveTo>
                  <a:cubicBezTo>
                    <a:pt x="748" y="110"/>
                    <a:pt x="596" y="178"/>
                    <a:pt x="429" y="178"/>
                  </a:cubicBezTo>
                  <a:cubicBezTo>
                    <a:pt x="261" y="178"/>
                    <a:pt x="110" y="11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 flipV="1">
              <a:off x="7592653" y="3850765"/>
              <a:ext cx="0" cy="27432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516"/>
              <a:endParaRPr lang="en-US" b="0" i="0" kern="1200" dirty="0">
                <a:solidFill>
                  <a:prstClr val="black"/>
                </a:solidFill>
                <a:latin typeface="Squad Light" pitchFamily="2" charset="0"/>
                <a:ea typeface="+mn-ea"/>
              </a:endParaRPr>
            </a:p>
          </p:txBody>
        </p:sp>
      </p:grpSp>
      <p:sp>
        <p:nvSpPr>
          <p:cNvPr id="23" name="Oval 38"/>
          <p:cNvSpPr>
            <a:spLocks noChangeArrowheads="1"/>
          </p:cNvSpPr>
          <p:nvPr userDrawn="1"/>
        </p:nvSpPr>
        <p:spPr bwMode="auto">
          <a:xfrm>
            <a:off x="5614640" y="4037384"/>
            <a:ext cx="968392" cy="968389"/>
          </a:xfrm>
          <a:prstGeom prst="ellipse">
            <a:avLst/>
          </a:prstGeom>
          <a:solidFill>
            <a:srgbClr val="595959"/>
          </a:solidFill>
          <a:ln w="19050"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sp>
        <p:nvSpPr>
          <p:cNvPr id="24" name="Oval 38"/>
          <p:cNvSpPr>
            <a:spLocks noChangeArrowheads="1"/>
          </p:cNvSpPr>
          <p:nvPr userDrawn="1"/>
        </p:nvSpPr>
        <p:spPr bwMode="auto">
          <a:xfrm>
            <a:off x="7630651" y="2806380"/>
            <a:ext cx="968392" cy="968389"/>
          </a:xfrm>
          <a:prstGeom prst="ellipse">
            <a:avLst/>
          </a:prstGeom>
          <a:solidFill>
            <a:srgbClr val="595959"/>
          </a:solidFill>
          <a:ln w="19050"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sp>
        <p:nvSpPr>
          <p:cNvPr id="25" name="Oval 38"/>
          <p:cNvSpPr>
            <a:spLocks noChangeArrowheads="1"/>
          </p:cNvSpPr>
          <p:nvPr userDrawn="1"/>
        </p:nvSpPr>
        <p:spPr bwMode="auto">
          <a:xfrm>
            <a:off x="3590981" y="2806380"/>
            <a:ext cx="968392" cy="968389"/>
          </a:xfrm>
          <a:prstGeom prst="ellipse">
            <a:avLst/>
          </a:prstGeom>
          <a:solidFill>
            <a:srgbClr val="595959"/>
          </a:solidFill>
          <a:ln w="19050"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sp>
        <p:nvSpPr>
          <p:cNvPr id="26" name="Oval 38"/>
          <p:cNvSpPr>
            <a:spLocks noChangeArrowheads="1"/>
          </p:cNvSpPr>
          <p:nvPr userDrawn="1"/>
        </p:nvSpPr>
        <p:spPr bwMode="auto">
          <a:xfrm>
            <a:off x="9639341" y="4037384"/>
            <a:ext cx="968392" cy="968389"/>
          </a:xfrm>
          <a:prstGeom prst="ellipse">
            <a:avLst/>
          </a:prstGeom>
          <a:solidFill>
            <a:srgbClr val="595959"/>
          </a:solidFill>
          <a:ln w="19050">
            <a:noFill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sp>
        <p:nvSpPr>
          <p:cNvPr id="27" name="Freeform 15"/>
          <p:cNvSpPr>
            <a:spLocks/>
          </p:cNvSpPr>
          <p:nvPr userDrawn="1"/>
        </p:nvSpPr>
        <p:spPr bwMode="auto">
          <a:xfrm>
            <a:off x="1257493" y="5495404"/>
            <a:ext cx="1611657" cy="362797"/>
          </a:xfrm>
          <a:custGeom>
            <a:avLst/>
            <a:gdLst>
              <a:gd name="T0" fmla="*/ 515 w 606"/>
              <a:gd name="T1" fmla="*/ 193 h 227"/>
              <a:gd name="T2" fmla="*/ 515 w 606"/>
              <a:gd name="T3" fmla="*/ 35 h 227"/>
              <a:gd name="T4" fmla="*/ 606 w 606"/>
              <a:gd name="T5" fmla="*/ 35 h 227"/>
              <a:gd name="T6" fmla="*/ 606 w 606"/>
              <a:gd name="T7" fmla="*/ 0 h 227"/>
              <a:gd name="T8" fmla="*/ 0 w 606"/>
              <a:gd name="T9" fmla="*/ 0 h 227"/>
              <a:gd name="T10" fmla="*/ 0 w 606"/>
              <a:gd name="T11" fmla="*/ 35 h 227"/>
              <a:gd name="T12" fmla="*/ 97 w 606"/>
              <a:gd name="T13" fmla="*/ 35 h 227"/>
              <a:gd name="T14" fmla="*/ 97 w 606"/>
              <a:gd name="T15" fmla="*/ 193 h 227"/>
              <a:gd name="T16" fmla="*/ 0 w 606"/>
              <a:gd name="T17" fmla="*/ 193 h 227"/>
              <a:gd name="T18" fmla="*/ 0 w 606"/>
              <a:gd name="T19" fmla="*/ 227 h 227"/>
              <a:gd name="T20" fmla="*/ 606 w 606"/>
              <a:gd name="T21" fmla="*/ 227 h 227"/>
              <a:gd name="T22" fmla="*/ 606 w 606"/>
              <a:gd name="T23" fmla="*/ 193 h 227"/>
              <a:gd name="T24" fmla="*/ 515 w 606"/>
              <a:gd name="T25" fmla="*/ 19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6" h="227">
                <a:moveTo>
                  <a:pt x="515" y="193"/>
                </a:moveTo>
                <a:lnTo>
                  <a:pt x="515" y="35"/>
                </a:lnTo>
                <a:lnTo>
                  <a:pt x="606" y="35"/>
                </a:lnTo>
                <a:lnTo>
                  <a:pt x="606" y="0"/>
                </a:lnTo>
                <a:lnTo>
                  <a:pt x="0" y="0"/>
                </a:lnTo>
                <a:lnTo>
                  <a:pt x="0" y="35"/>
                </a:lnTo>
                <a:lnTo>
                  <a:pt x="97" y="35"/>
                </a:lnTo>
                <a:lnTo>
                  <a:pt x="97" y="193"/>
                </a:lnTo>
                <a:lnTo>
                  <a:pt x="0" y="193"/>
                </a:lnTo>
                <a:lnTo>
                  <a:pt x="0" y="227"/>
                </a:lnTo>
                <a:lnTo>
                  <a:pt x="606" y="227"/>
                </a:lnTo>
                <a:lnTo>
                  <a:pt x="606" y="193"/>
                </a:lnTo>
                <a:lnTo>
                  <a:pt x="515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121816" tIns="60908" rIns="121816" bIns="6090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sp>
        <p:nvSpPr>
          <p:cNvPr id="29" name="Freeform 14"/>
          <p:cNvSpPr>
            <a:spLocks/>
          </p:cNvSpPr>
          <p:nvPr userDrawn="1"/>
        </p:nvSpPr>
        <p:spPr bwMode="auto">
          <a:xfrm>
            <a:off x="3274029" y="5495404"/>
            <a:ext cx="1611657" cy="362797"/>
          </a:xfrm>
          <a:custGeom>
            <a:avLst/>
            <a:gdLst>
              <a:gd name="T0" fmla="*/ 515 w 606"/>
              <a:gd name="T1" fmla="*/ 193 h 227"/>
              <a:gd name="T2" fmla="*/ 515 w 606"/>
              <a:gd name="T3" fmla="*/ 35 h 227"/>
              <a:gd name="T4" fmla="*/ 606 w 606"/>
              <a:gd name="T5" fmla="*/ 35 h 227"/>
              <a:gd name="T6" fmla="*/ 606 w 606"/>
              <a:gd name="T7" fmla="*/ 0 h 227"/>
              <a:gd name="T8" fmla="*/ 0 w 606"/>
              <a:gd name="T9" fmla="*/ 0 h 227"/>
              <a:gd name="T10" fmla="*/ 0 w 606"/>
              <a:gd name="T11" fmla="*/ 35 h 227"/>
              <a:gd name="T12" fmla="*/ 91 w 606"/>
              <a:gd name="T13" fmla="*/ 35 h 227"/>
              <a:gd name="T14" fmla="*/ 91 w 606"/>
              <a:gd name="T15" fmla="*/ 193 h 227"/>
              <a:gd name="T16" fmla="*/ 0 w 606"/>
              <a:gd name="T17" fmla="*/ 193 h 227"/>
              <a:gd name="T18" fmla="*/ 0 w 606"/>
              <a:gd name="T19" fmla="*/ 227 h 227"/>
              <a:gd name="T20" fmla="*/ 606 w 606"/>
              <a:gd name="T21" fmla="*/ 227 h 227"/>
              <a:gd name="T22" fmla="*/ 606 w 606"/>
              <a:gd name="T23" fmla="*/ 193 h 227"/>
              <a:gd name="T24" fmla="*/ 515 w 606"/>
              <a:gd name="T25" fmla="*/ 19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6" h="227">
                <a:moveTo>
                  <a:pt x="515" y="193"/>
                </a:moveTo>
                <a:lnTo>
                  <a:pt x="515" y="35"/>
                </a:lnTo>
                <a:lnTo>
                  <a:pt x="606" y="35"/>
                </a:lnTo>
                <a:lnTo>
                  <a:pt x="606" y="0"/>
                </a:lnTo>
                <a:lnTo>
                  <a:pt x="0" y="0"/>
                </a:lnTo>
                <a:lnTo>
                  <a:pt x="0" y="35"/>
                </a:lnTo>
                <a:lnTo>
                  <a:pt x="91" y="35"/>
                </a:lnTo>
                <a:lnTo>
                  <a:pt x="91" y="193"/>
                </a:lnTo>
                <a:lnTo>
                  <a:pt x="0" y="193"/>
                </a:lnTo>
                <a:lnTo>
                  <a:pt x="0" y="227"/>
                </a:lnTo>
                <a:lnTo>
                  <a:pt x="606" y="227"/>
                </a:lnTo>
                <a:lnTo>
                  <a:pt x="606" y="193"/>
                </a:lnTo>
                <a:lnTo>
                  <a:pt x="515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121816" tIns="60908" rIns="121816" bIns="6090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sp>
        <p:nvSpPr>
          <p:cNvPr id="31" name="Freeform 13"/>
          <p:cNvSpPr>
            <a:spLocks/>
          </p:cNvSpPr>
          <p:nvPr userDrawn="1"/>
        </p:nvSpPr>
        <p:spPr bwMode="auto">
          <a:xfrm>
            <a:off x="5290547" y="5495404"/>
            <a:ext cx="1611657" cy="362797"/>
          </a:xfrm>
          <a:custGeom>
            <a:avLst/>
            <a:gdLst>
              <a:gd name="T0" fmla="*/ 515 w 606"/>
              <a:gd name="T1" fmla="*/ 193 h 227"/>
              <a:gd name="T2" fmla="*/ 515 w 606"/>
              <a:gd name="T3" fmla="*/ 35 h 227"/>
              <a:gd name="T4" fmla="*/ 606 w 606"/>
              <a:gd name="T5" fmla="*/ 35 h 227"/>
              <a:gd name="T6" fmla="*/ 606 w 606"/>
              <a:gd name="T7" fmla="*/ 0 h 227"/>
              <a:gd name="T8" fmla="*/ 0 w 606"/>
              <a:gd name="T9" fmla="*/ 0 h 227"/>
              <a:gd name="T10" fmla="*/ 0 w 606"/>
              <a:gd name="T11" fmla="*/ 35 h 227"/>
              <a:gd name="T12" fmla="*/ 91 w 606"/>
              <a:gd name="T13" fmla="*/ 35 h 227"/>
              <a:gd name="T14" fmla="*/ 91 w 606"/>
              <a:gd name="T15" fmla="*/ 193 h 227"/>
              <a:gd name="T16" fmla="*/ 0 w 606"/>
              <a:gd name="T17" fmla="*/ 193 h 227"/>
              <a:gd name="T18" fmla="*/ 0 w 606"/>
              <a:gd name="T19" fmla="*/ 227 h 227"/>
              <a:gd name="T20" fmla="*/ 606 w 606"/>
              <a:gd name="T21" fmla="*/ 227 h 227"/>
              <a:gd name="T22" fmla="*/ 606 w 606"/>
              <a:gd name="T23" fmla="*/ 193 h 227"/>
              <a:gd name="T24" fmla="*/ 515 w 606"/>
              <a:gd name="T25" fmla="*/ 19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6" h="227">
                <a:moveTo>
                  <a:pt x="515" y="193"/>
                </a:moveTo>
                <a:lnTo>
                  <a:pt x="515" y="35"/>
                </a:lnTo>
                <a:lnTo>
                  <a:pt x="606" y="35"/>
                </a:lnTo>
                <a:lnTo>
                  <a:pt x="606" y="0"/>
                </a:lnTo>
                <a:lnTo>
                  <a:pt x="0" y="0"/>
                </a:lnTo>
                <a:lnTo>
                  <a:pt x="0" y="35"/>
                </a:lnTo>
                <a:lnTo>
                  <a:pt x="91" y="35"/>
                </a:lnTo>
                <a:lnTo>
                  <a:pt x="91" y="193"/>
                </a:lnTo>
                <a:lnTo>
                  <a:pt x="0" y="193"/>
                </a:lnTo>
                <a:lnTo>
                  <a:pt x="0" y="227"/>
                </a:lnTo>
                <a:lnTo>
                  <a:pt x="606" y="227"/>
                </a:lnTo>
                <a:lnTo>
                  <a:pt x="606" y="193"/>
                </a:lnTo>
                <a:lnTo>
                  <a:pt x="515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121816" tIns="60908" rIns="121816" bIns="6090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sp>
        <p:nvSpPr>
          <p:cNvPr id="33" name="Freeform 12"/>
          <p:cNvSpPr>
            <a:spLocks/>
          </p:cNvSpPr>
          <p:nvPr userDrawn="1"/>
        </p:nvSpPr>
        <p:spPr bwMode="auto">
          <a:xfrm>
            <a:off x="7307101" y="5495404"/>
            <a:ext cx="1611657" cy="362797"/>
          </a:xfrm>
          <a:custGeom>
            <a:avLst/>
            <a:gdLst>
              <a:gd name="T0" fmla="*/ 515 w 606"/>
              <a:gd name="T1" fmla="*/ 193 h 227"/>
              <a:gd name="T2" fmla="*/ 515 w 606"/>
              <a:gd name="T3" fmla="*/ 35 h 227"/>
              <a:gd name="T4" fmla="*/ 606 w 606"/>
              <a:gd name="T5" fmla="*/ 35 h 227"/>
              <a:gd name="T6" fmla="*/ 606 w 606"/>
              <a:gd name="T7" fmla="*/ 0 h 227"/>
              <a:gd name="T8" fmla="*/ 0 w 606"/>
              <a:gd name="T9" fmla="*/ 0 h 227"/>
              <a:gd name="T10" fmla="*/ 0 w 606"/>
              <a:gd name="T11" fmla="*/ 35 h 227"/>
              <a:gd name="T12" fmla="*/ 91 w 606"/>
              <a:gd name="T13" fmla="*/ 35 h 227"/>
              <a:gd name="T14" fmla="*/ 91 w 606"/>
              <a:gd name="T15" fmla="*/ 193 h 227"/>
              <a:gd name="T16" fmla="*/ 0 w 606"/>
              <a:gd name="T17" fmla="*/ 193 h 227"/>
              <a:gd name="T18" fmla="*/ 0 w 606"/>
              <a:gd name="T19" fmla="*/ 227 h 227"/>
              <a:gd name="T20" fmla="*/ 606 w 606"/>
              <a:gd name="T21" fmla="*/ 227 h 227"/>
              <a:gd name="T22" fmla="*/ 606 w 606"/>
              <a:gd name="T23" fmla="*/ 193 h 227"/>
              <a:gd name="T24" fmla="*/ 515 w 606"/>
              <a:gd name="T25" fmla="*/ 19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6" h="227">
                <a:moveTo>
                  <a:pt x="515" y="193"/>
                </a:moveTo>
                <a:lnTo>
                  <a:pt x="515" y="35"/>
                </a:lnTo>
                <a:lnTo>
                  <a:pt x="606" y="35"/>
                </a:lnTo>
                <a:lnTo>
                  <a:pt x="606" y="0"/>
                </a:lnTo>
                <a:lnTo>
                  <a:pt x="0" y="0"/>
                </a:lnTo>
                <a:lnTo>
                  <a:pt x="0" y="35"/>
                </a:lnTo>
                <a:lnTo>
                  <a:pt x="91" y="35"/>
                </a:lnTo>
                <a:lnTo>
                  <a:pt x="91" y="193"/>
                </a:lnTo>
                <a:lnTo>
                  <a:pt x="0" y="193"/>
                </a:lnTo>
                <a:lnTo>
                  <a:pt x="0" y="227"/>
                </a:lnTo>
                <a:lnTo>
                  <a:pt x="606" y="227"/>
                </a:lnTo>
                <a:lnTo>
                  <a:pt x="606" y="193"/>
                </a:lnTo>
                <a:lnTo>
                  <a:pt x="515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121816" tIns="60908" rIns="121816" bIns="6090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9323637" y="5495404"/>
            <a:ext cx="1608999" cy="362797"/>
          </a:xfrm>
          <a:custGeom>
            <a:avLst/>
            <a:gdLst>
              <a:gd name="T0" fmla="*/ 509 w 605"/>
              <a:gd name="T1" fmla="*/ 193 h 227"/>
              <a:gd name="T2" fmla="*/ 509 w 605"/>
              <a:gd name="T3" fmla="*/ 35 h 227"/>
              <a:gd name="T4" fmla="*/ 605 w 605"/>
              <a:gd name="T5" fmla="*/ 35 h 227"/>
              <a:gd name="T6" fmla="*/ 605 w 605"/>
              <a:gd name="T7" fmla="*/ 0 h 227"/>
              <a:gd name="T8" fmla="*/ 0 w 605"/>
              <a:gd name="T9" fmla="*/ 0 h 227"/>
              <a:gd name="T10" fmla="*/ 0 w 605"/>
              <a:gd name="T11" fmla="*/ 35 h 227"/>
              <a:gd name="T12" fmla="*/ 91 w 605"/>
              <a:gd name="T13" fmla="*/ 35 h 227"/>
              <a:gd name="T14" fmla="*/ 91 w 605"/>
              <a:gd name="T15" fmla="*/ 193 h 227"/>
              <a:gd name="T16" fmla="*/ 0 w 605"/>
              <a:gd name="T17" fmla="*/ 193 h 227"/>
              <a:gd name="T18" fmla="*/ 0 w 605"/>
              <a:gd name="T19" fmla="*/ 227 h 227"/>
              <a:gd name="T20" fmla="*/ 605 w 605"/>
              <a:gd name="T21" fmla="*/ 227 h 227"/>
              <a:gd name="T22" fmla="*/ 605 w 605"/>
              <a:gd name="T23" fmla="*/ 193 h 227"/>
              <a:gd name="T24" fmla="*/ 509 w 605"/>
              <a:gd name="T25" fmla="*/ 19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5" h="227">
                <a:moveTo>
                  <a:pt x="509" y="193"/>
                </a:moveTo>
                <a:lnTo>
                  <a:pt x="509" y="35"/>
                </a:lnTo>
                <a:lnTo>
                  <a:pt x="605" y="35"/>
                </a:lnTo>
                <a:lnTo>
                  <a:pt x="605" y="0"/>
                </a:lnTo>
                <a:lnTo>
                  <a:pt x="0" y="0"/>
                </a:lnTo>
                <a:lnTo>
                  <a:pt x="0" y="35"/>
                </a:lnTo>
                <a:lnTo>
                  <a:pt x="91" y="35"/>
                </a:lnTo>
                <a:lnTo>
                  <a:pt x="91" y="193"/>
                </a:lnTo>
                <a:lnTo>
                  <a:pt x="0" y="193"/>
                </a:lnTo>
                <a:lnTo>
                  <a:pt x="0" y="227"/>
                </a:lnTo>
                <a:lnTo>
                  <a:pt x="605" y="227"/>
                </a:lnTo>
                <a:lnTo>
                  <a:pt x="605" y="193"/>
                </a:lnTo>
                <a:lnTo>
                  <a:pt x="509" y="193"/>
                </a:ln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121816" tIns="60908" rIns="121816" bIns="60908" numCol="1" anchor="t" anchorCtr="0" compatLnSpc="1">
            <a:prstTxWarp prst="textNoShape">
              <a:avLst/>
            </a:prstTxWarp>
          </a:bodyPr>
          <a:lstStyle/>
          <a:p>
            <a:pPr defTabSz="913516"/>
            <a:endParaRPr lang="en-US" b="0" i="0" kern="1200" dirty="0">
              <a:solidFill>
                <a:prstClr val="black"/>
              </a:solidFill>
              <a:latin typeface="Squad Light" pitchFamily="2" charset="0"/>
              <a:ea typeface="+mn-ea"/>
            </a:endParaRPr>
          </a:p>
        </p:txBody>
      </p:sp>
      <p:pic>
        <p:nvPicPr>
          <p:cNvPr id="30" name="Kép 2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 animBg="1"/>
      <p:bldP spid="3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51" idx="2"/>
          </p:cNvCxnSpPr>
          <p:nvPr userDrawn="1"/>
        </p:nvCxnSpPr>
        <p:spPr>
          <a:xfrm>
            <a:off x="1380327" y="2176388"/>
            <a:ext cx="2192092" cy="5477"/>
          </a:xfrm>
          <a:prstGeom prst="line">
            <a:avLst/>
          </a:prstGeom>
          <a:ln w="1016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54" idx="6"/>
          </p:cNvCxnSpPr>
          <p:nvPr userDrawn="1"/>
        </p:nvCxnSpPr>
        <p:spPr>
          <a:xfrm flipV="1">
            <a:off x="8949327" y="3946104"/>
            <a:ext cx="698868" cy="3"/>
          </a:xfrm>
          <a:prstGeom prst="line">
            <a:avLst/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" idx="0"/>
            <a:endCxn id="57" idx="2"/>
          </p:cNvCxnSpPr>
          <p:nvPr userDrawn="1"/>
        </p:nvCxnSpPr>
        <p:spPr>
          <a:xfrm>
            <a:off x="3622440" y="5700917"/>
            <a:ext cx="465661" cy="0"/>
          </a:xfrm>
          <a:prstGeom prst="line">
            <a:avLst/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 userDrawn="1"/>
        </p:nvSpPr>
        <p:spPr>
          <a:xfrm rot="10800000">
            <a:off x="2739145" y="3934270"/>
            <a:ext cx="1766703" cy="1766703"/>
          </a:xfrm>
          <a:prstGeom prst="arc">
            <a:avLst>
              <a:gd name="adj1" fmla="val 16200000"/>
              <a:gd name="adj2" fmla="val 5365429"/>
            </a:avLst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srgbClr val="7E7E7E"/>
              </a:solidFill>
              <a:latin typeface="Squad Light" pitchFamily="2" charset="0"/>
            </a:endParaRPr>
          </a:p>
        </p:txBody>
      </p:sp>
      <p:sp>
        <p:nvSpPr>
          <p:cNvPr id="9" name="Flowchart: Connector 34"/>
          <p:cNvSpPr/>
          <p:nvPr userDrawn="1"/>
        </p:nvSpPr>
        <p:spPr>
          <a:xfrm>
            <a:off x="970618" y="1892538"/>
            <a:ext cx="557372" cy="544159"/>
          </a:xfrm>
          <a:prstGeom prst="flowChartConnector">
            <a:avLst/>
          </a:prstGeom>
          <a:solidFill>
            <a:srgbClr val="52AE30"/>
          </a:solidFill>
          <a:ln>
            <a:solidFill>
              <a:srgbClr val="52A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prstClr val="white"/>
              </a:solidFill>
              <a:latin typeface="Squad Light" pitchFamily="2" charset="0"/>
            </a:endParaRPr>
          </a:p>
        </p:txBody>
      </p:sp>
      <p:cxnSp>
        <p:nvCxnSpPr>
          <p:cNvPr id="11" name="Straight Connector 10"/>
          <p:cNvCxnSpPr>
            <a:stCxn id="51" idx="6"/>
            <a:endCxn id="52" idx="2"/>
          </p:cNvCxnSpPr>
          <p:nvPr userDrawn="1"/>
        </p:nvCxnSpPr>
        <p:spPr>
          <a:xfrm flipV="1">
            <a:off x="3839095" y="2181864"/>
            <a:ext cx="2345588" cy="0"/>
          </a:xfrm>
          <a:prstGeom prst="line">
            <a:avLst/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2" idx="6"/>
            <a:endCxn id="53" idx="2"/>
          </p:cNvCxnSpPr>
          <p:nvPr userDrawn="1"/>
        </p:nvCxnSpPr>
        <p:spPr>
          <a:xfrm>
            <a:off x="6451396" y="2181864"/>
            <a:ext cx="2531703" cy="0"/>
          </a:xfrm>
          <a:prstGeom prst="line">
            <a:avLst/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3" idx="6"/>
          </p:cNvCxnSpPr>
          <p:nvPr userDrawn="1"/>
        </p:nvCxnSpPr>
        <p:spPr>
          <a:xfrm flipV="1">
            <a:off x="9249720" y="2176388"/>
            <a:ext cx="353861" cy="5477"/>
          </a:xfrm>
          <a:prstGeom prst="line">
            <a:avLst/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5" idx="6"/>
            <a:endCxn id="54" idx="2"/>
          </p:cNvCxnSpPr>
          <p:nvPr userDrawn="1"/>
        </p:nvCxnSpPr>
        <p:spPr>
          <a:xfrm>
            <a:off x="6959956" y="3942049"/>
            <a:ext cx="1722693" cy="4056"/>
          </a:xfrm>
          <a:prstGeom prst="line">
            <a:avLst/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6" idx="6"/>
            <a:endCxn id="55" idx="2"/>
          </p:cNvCxnSpPr>
          <p:nvPr userDrawn="1"/>
        </p:nvCxnSpPr>
        <p:spPr>
          <a:xfrm>
            <a:off x="4965485" y="3937996"/>
            <a:ext cx="1727803" cy="4056"/>
          </a:xfrm>
          <a:prstGeom prst="line">
            <a:avLst/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56" idx="2"/>
          </p:cNvCxnSpPr>
          <p:nvPr userDrawn="1"/>
        </p:nvCxnSpPr>
        <p:spPr>
          <a:xfrm flipV="1">
            <a:off x="3611336" y="3938012"/>
            <a:ext cx="1087472" cy="247"/>
          </a:xfrm>
          <a:prstGeom prst="line">
            <a:avLst/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7" idx="6"/>
          </p:cNvCxnSpPr>
          <p:nvPr userDrawn="1"/>
        </p:nvCxnSpPr>
        <p:spPr>
          <a:xfrm>
            <a:off x="4354773" y="5700917"/>
            <a:ext cx="1658864" cy="0"/>
          </a:xfrm>
          <a:prstGeom prst="line">
            <a:avLst/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59"/>
          <p:cNvSpPr/>
          <p:nvPr userDrawn="1"/>
        </p:nvSpPr>
        <p:spPr>
          <a:xfrm>
            <a:off x="5838857" y="5309341"/>
            <a:ext cx="739744" cy="722207"/>
          </a:xfrm>
          <a:prstGeom prst="flowChartConnector">
            <a:avLst/>
          </a:prstGeom>
          <a:solidFill>
            <a:srgbClr val="52AE30"/>
          </a:solidFill>
          <a:ln>
            <a:solidFill>
              <a:srgbClr val="52A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prstClr val="white"/>
              </a:solidFill>
              <a:latin typeface="Squad Light" pitchFamily="2" charset="0"/>
            </a:endParaRPr>
          </a:p>
        </p:txBody>
      </p:sp>
      <p:sp>
        <p:nvSpPr>
          <p:cNvPr id="20" name="Arc 19"/>
          <p:cNvSpPr/>
          <p:nvPr userDrawn="1"/>
        </p:nvSpPr>
        <p:spPr>
          <a:xfrm>
            <a:off x="8718773" y="2176436"/>
            <a:ext cx="1769721" cy="1769721"/>
          </a:xfrm>
          <a:prstGeom prst="arc">
            <a:avLst>
              <a:gd name="adj1" fmla="val 16200000"/>
              <a:gd name="adj2" fmla="val 5365429"/>
            </a:avLst>
          </a:prstGeom>
          <a:ln w="1016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srgbClr val="7E7E7E"/>
              </a:solidFill>
              <a:latin typeface="Squad Light" pitchFamily="2" charset="0"/>
            </a:endParaRPr>
          </a:p>
        </p:txBody>
      </p:sp>
      <p:sp>
        <p:nvSpPr>
          <p:cNvPr id="51" name="Flowchart: Connector 35"/>
          <p:cNvSpPr/>
          <p:nvPr userDrawn="1"/>
        </p:nvSpPr>
        <p:spPr>
          <a:xfrm>
            <a:off x="3572467" y="2051688"/>
            <a:ext cx="266671" cy="260349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52A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srgbClr val="7E7E7E"/>
              </a:solidFill>
              <a:latin typeface="Squad Light" pitchFamily="2" charset="0"/>
            </a:endParaRPr>
          </a:p>
        </p:txBody>
      </p:sp>
      <p:sp>
        <p:nvSpPr>
          <p:cNvPr id="52" name="Flowchart: Connector 20"/>
          <p:cNvSpPr/>
          <p:nvPr userDrawn="1"/>
        </p:nvSpPr>
        <p:spPr>
          <a:xfrm>
            <a:off x="6184676" y="2051684"/>
            <a:ext cx="266671" cy="260349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52A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srgbClr val="7E7E7E"/>
              </a:solidFill>
              <a:latin typeface="Squad Light" pitchFamily="2" charset="0"/>
            </a:endParaRPr>
          </a:p>
        </p:txBody>
      </p:sp>
      <p:sp>
        <p:nvSpPr>
          <p:cNvPr id="53" name="Flowchart: Connector 24"/>
          <p:cNvSpPr/>
          <p:nvPr userDrawn="1"/>
        </p:nvSpPr>
        <p:spPr>
          <a:xfrm>
            <a:off x="8983101" y="2051688"/>
            <a:ext cx="266671" cy="260349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52A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srgbClr val="7E7E7E"/>
              </a:solidFill>
              <a:latin typeface="Squad Light" pitchFamily="2" charset="0"/>
            </a:endParaRPr>
          </a:p>
        </p:txBody>
      </p:sp>
      <p:sp>
        <p:nvSpPr>
          <p:cNvPr id="54" name="Flowchart: Connector 32"/>
          <p:cNvSpPr/>
          <p:nvPr userDrawn="1"/>
        </p:nvSpPr>
        <p:spPr>
          <a:xfrm>
            <a:off x="8682702" y="3815983"/>
            <a:ext cx="266671" cy="260351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52A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prstClr val="white"/>
              </a:solidFill>
              <a:latin typeface="Squad Light" pitchFamily="2" charset="0"/>
            </a:endParaRPr>
          </a:p>
        </p:txBody>
      </p:sp>
      <p:sp>
        <p:nvSpPr>
          <p:cNvPr id="55" name="Flowchart: Connector 33"/>
          <p:cNvSpPr/>
          <p:nvPr userDrawn="1"/>
        </p:nvSpPr>
        <p:spPr>
          <a:xfrm>
            <a:off x="6693300" y="3811876"/>
            <a:ext cx="266671" cy="260351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52A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prstClr val="white"/>
              </a:solidFill>
              <a:latin typeface="Squad Light" pitchFamily="2" charset="0"/>
            </a:endParaRPr>
          </a:p>
        </p:txBody>
      </p:sp>
      <p:sp>
        <p:nvSpPr>
          <p:cNvPr id="56" name="Flowchart: Connector 38"/>
          <p:cNvSpPr/>
          <p:nvPr userDrawn="1"/>
        </p:nvSpPr>
        <p:spPr>
          <a:xfrm>
            <a:off x="4698863" y="3807832"/>
            <a:ext cx="266671" cy="260351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52A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prstClr val="white"/>
              </a:solidFill>
              <a:latin typeface="Squad Light" pitchFamily="2" charset="0"/>
            </a:endParaRPr>
          </a:p>
        </p:txBody>
      </p:sp>
      <p:sp>
        <p:nvSpPr>
          <p:cNvPr id="57" name="Flowchart: Connector 39"/>
          <p:cNvSpPr/>
          <p:nvPr userDrawn="1"/>
        </p:nvSpPr>
        <p:spPr>
          <a:xfrm>
            <a:off x="4088158" y="5570797"/>
            <a:ext cx="266671" cy="260351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52A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0" tIns="22858" rIns="45690" bIns="22858" rtlCol="0" anchor="ctr"/>
          <a:lstStyle/>
          <a:p>
            <a:pPr algn="ctr"/>
            <a:endParaRPr lang="en-US" sz="3600" b="0" i="0" dirty="0">
              <a:solidFill>
                <a:prstClr val="white"/>
              </a:solidFill>
              <a:latin typeface="Squad Light" pitchFamily="2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  <p:bldP spid="2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276648" y="6082716"/>
            <a:ext cx="2441132" cy="369328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marL="0" lvl="1" algn="r" defTabSz="456735">
              <a:buClr>
                <a:srgbClr val="F95648"/>
              </a:buClr>
              <a:buSzPct val="90000"/>
            </a:pPr>
            <a:r>
              <a:rPr lang="en-US" sz="1600" b="0" i="0" dirty="0">
                <a:solidFill>
                  <a:srgbClr val="006C3F"/>
                </a:solidFill>
                <a:latin typeface="Squad Heavy" pitchFamily="2" charset="0"/>
                <a:cs typeface="Arial"/>
              </a:rPr>
              <a:t>www.otp</a:t>
            </a:r>
            <a:r>
              <a:rPr lang="hu-HU" sz="1600" b="0" i="0" dirty="0" err="1">
                <a:solidFill>
                  <a:srgbClr val="006C3F"/>
                </a:solidFill>
                <a:latin typeface="Squad Heavy" pitchFamily="2" charset="0"/>
                <a:cs typeface="Arial"/>
              </a:rPr>
              <a:t>ip</a:t>
            </a:r>
            <a:r>
              <a:rPr lang="en-US" sz="1600" b="0" i="0" dirty="0">
                <a:solidFill>
                  <a:srgbClr val="006C3F"/>
                </a:solidFill>
                <a:latin typeface="Squad Heavy" pitchFamily="2" charset="0"/>
                <a:cs typeface="Arial"/>
              </a:rPr>
              <a:t>.</a:t>
            </a:r>
            <a:r>
              <a:rPr lang="en-US" sz="1600" b="0" i="0" dirty="0" err="1">
                <a:solidFill>
                  <a:srgbClr val="006C3F"/>
                </a:solidFill>
                <a:latin typeface="Squad Heavy" pitchFamily="2" charset="0"/>
                <a:cs typeface="Arial"/>
              </a:rPr>
              <a:t>hu</a:t>
            </a:r>
            <a:r>
              <a:rPr lang="en-US" sz="1600" b="0" i="0" dirty="0">
                <a:solidFill>
                  <a:srgbClr val="006C3F"/>
                </a:solidFill>
                <a:latin typeface="Squad Heavy" pitchFamily="2" charset="0"/>
                <a:cs typeface="Arial"/>
              </a:rPr>
              <a:t> 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643915" y="337105"/>
            <a:ext cx="6195986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rgbClr val="006C3F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19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zlo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944563" y="5495705"/>
            <a:ext cx="4299698" cy="369306"/>
          </a:xfrm>
          <a:prstGeom prst="rect">
            <a:avLst/>
          </a:prstGeom>
          <a:noFill/>
        </p:spPr>
        <p:txBody>
          <a:bodyPr wrap="square" lIns="121893" tIns="60947" rIns="121893" bIns="60947" rtlCol="0">
            <a:spAutoFit/>
          </a:bodyPr>
          <a:lstStyle/>
          <a:p>
            <a:pPr algn="ctr"/>
            <a:r>
              <a:rPr lang="hu-HU" sz="1600" b="0" i="0" spc="68" dirty="0">
                <a:solidFill>
                  <a:srgbClr val="5A5A5A"/>
                </a:solidFill>
                <a:latin typeface="Squad Light" pitchFamily="2" charset="0"/>
                <a:ea typeface="Arial"/>
                <a:cs typeface="Arial"/>
              </a:rPr>
              <a:t>Biztos válasz ingatlankérdésekben.</a:t>
            </a:r>
            <a:endParaRPr lang="en-US" sz="1600" b="0" i="0" spc="68" dirty="0">
              <a:solidFill>
                <a:srgbClr val="5A5A5A"/>
              </a:solidFill>
              <a:latin typeface="Squad Light" pitchFamily="2" charset="0"/>
              <a:ea typeface="Arial"/>
              <a:cs typeface="Arial"/>
            </a:endParaRP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87" y="2673350"/>
            <a:ext cx="9077087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00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96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/>
          </p:cNvSpPr>
          <p:nvPr/>
        </p:nvSpPr>
        <p:spPr bwMode="auto">
          <a:xfrm>
            <a:off x="1246613" y="18711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1</a:t>
            </a: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3481813" y="18711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2</a:t>
            </a:r>
          </a:p>
        </p:txBody>
      </p:sp>
      <p:sp>
        <p:nvSpPr>
          <p:cNvPr id="15" name="AutoShape 7"/>
          <p:cNvSpPr>
            <a:spLocks/>
          </p:cNvSpPr>
          <p:nvPr/>
        </p:nvSpPr>
        <p:spPr bwMode="auto">
          <a:xfrm>
            <a:off x="5810145" y="18711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3</a:t>
            </a:r>
          </a:p>
        </p:txBody>
      </p:sp>
      <p:sp>
        <p:nvSpPr>
          <p:cNvPr id="19" name="AutoShape 7"/>
          <p:cNvSpPr>
            <a:spLocks/>
          </p:cNvSpPr>
          <p:nvPr/>
        </p:nvSpPr>
        <p:spPr bwMode="auto">
          <a:xfrm>
            <a:off x="8028413" y="18711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4</a:t>
            </a:r>
          </a:p>
        </p:txBody>
      </p:sp>
      <p:sp>
        <p:nvSpPr>
          <p:cNvPr id="23" name="AutoShape 7"/>
          <p:cNvSpPr>
            <a:spLocks/>
          </p:cNvSpPr>
          <p:nvPr/>
        </p:nvSpPr>
        <p:spPr bwMode="auto">
          <a:xfrm>
            <a:off x="10195880" y="18711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5</a:t>
            </a:r>
          </a:p>
        </p:txBody>
      </p:sp>
      <p:sp>
        <p:nvSpPr>
          <p:cNvPr id="27" name="AutoShape 7"/>
          <p:cNvSpPr>
            <a:spLocks/>
          </p:cNvSpPr>
          <p:nvPr/>
        </p:nvSpPr>
        <p:spPr bwMode="auto">
          <a:xfrm>
            <a:off x="1246613" y="41317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6</a:t>
            </a:r>
          </a:p>
        </p:txBody>
      </p:sp>
      <p:sp>
        <p:nvSpPr>
          <p:cNvPr id="31" name="AutoShape 7"/>
          <p:cNvSpPr>
            <a:spLocks/>
          </p:cNvSpPr>
          <p:nvPr/>
        </p:nvSpPr>
        <p:spPr bwMode="auto">
          <a:xfrm>
            <a:off x="3481813" y="41317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7</a:t>
            </a:r>
          </a:p>
        </p:txBody>
      </p:sp>
      <p:sp>
        <p:nvSpPr>
          <p:cNvPr id="35" name="AutoShape 7"/>
          <p:cNvSpPr>
            <a:spLocks/>
          </p:cNvSpPr>
          <p:nvPr/>
        </p:nvSpPr>
        <p:spPr bwMode="auto">
          <a:xfrm>
            <a:off x="5810145" y="41317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8</a:t>
            </a:r>
          </a:p>
        </p:txBody>
      </p:sp>
      <p:sp>
        <p:nvSpPr>
          <p:cNvPr id="39" name="AutoShape 7"/>
          <p:cNvSpPr>
            <a:spLocks/>
          </p:cNvSpPr>
          <p:nvPr/>
        </p:nvSpPr>
        <p:spPr bwMode="auto">
          <a:xfrm>
            <a:off x="8028413" y="41317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9</a:t>
            </a:r>
          </a:p>
        </p:txBody>
      </p:sp>
      <p:sp>
        <p:nvSpPr>
          <p:cNvPr id="43" name="AutoShape 7"/>
          <p:cNvSpPr>
            <a:spLocks/>
          </p:cNvSpPr>
          <p:nvPr/>
        </p:nvSpPr>
        <p:spPr bwMode="auto">
          <a:xfrm>
            <a:off x="10195880" y="4131730"/>
            <a:ext cx="547591" cy="548317"/>
          </a:xfrm>
          <a:prstGeom prst="rect">
            <a:avLst/>
          </a:prstGeom>
          <a:solidFill>
            <a:srgbClr val="52AE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1827936">
              <a:defRPr/>
            </a:pPr>
            <a:r>
              <a:rPr lang="es-ES" sz="3200" b="0" i="0" dirty="0">
                <a:solidFill>
                  <a:prstClr val="white"/>
                </a:solidFill>
                <a:latin typeface="Squad Heavy" pitchFamily="2" charset="0"/>
                <a:cs typeface="Arial"/>
                <a:sym typeface="Gill Sans" charset="0"/>
              </a:rPr>
              <a:t>10</a:t>
            </a: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8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>
            <a:spLocks noEditPoints="1"/>
          </p:cNvSpPr>
          <p:nvPr/>
        </p:nvSpPr>
        <p:spPr bwMode="auto">
          <a:xfrm>
            <a:off x="1281370" y="1634067"/>
            <a:ext cx="2785022" cy="2647852"/>
          </a:xfrm>
          <a:custGeom>
            <a:avLst/>
            <a:gdLst>
              <a:gd name="T0" fmla="*/ 160 w 481"/>
              <a:gd name="T1" fmla="*/ 414 h 457"/>
              <a:gd name="T2" fmla="*/ 128 w 481"/>
              <a:gd name="T3" fmla="*/ 398 h 457"/>
              <a:gd name="T4" fmla="*/ 109 w 481"/>
              <a:gd name="T5" fmla="*/ 351 h 457"/>
              <a:gd name="T6" fmla="*/ 84 w 481"/>
              <a:gd name="T7" fmla="*/ 300 h 457"/>
              <a:gd name="T8" fmla="*/ 54 w 481"/>
              <a:gd name="T9" fmla="*/ 294 h 457"/>
              <a:gd name="T10" fmla="*/ 42 w 481"/>
              <a:gd name="T11" fmla="*/ 277 h 457"/>
              <a:gd name="T12" fmla="*/ 36 w 481"/>
              <a:gd name="T13" fmla="*/ 213 h 457"/>
              <a:gd name="T14" fmla="*/ 65 w 481"/>
              <a:gd name="T15" fmla="*/ 173 h 457"/>
              <a:gd name="T16" fmla="*/ 95 w 481"/>
              <a:gd name="T17" fmla="*/ 128 h 457"/>
              <a:gd name="T18" fmla="*/ 90 w 481"/>
              <a:gd name="T19" fmla="*/ 97 h 457"/>
              <a:gd name="T20" fmla="*/ 98 w 481"/>
              <a:gd name="T21" fmla="*/ 79 h 457"/>
              <a:gd name="T22" fmla="*/ 126 w 481"/>
              <a:gd name="T23" fmla="*/ 56 h 457"/>
              <a:gd name="T24" fmla="*/ 175 w 481"/>
              <a:gd name="T25" fmla="*/ 32 h 457"/>
              <a:gd name="T26" fmla="*/ 172 w 481"/>
              <a:gd name="T27" fmla="*/ 24 h 457"/>
              <a:gd name="T28" fmla="*/ 135 w 481"/>
              <a:gd name="T29" fmla="*/ 14 h 457"/>
              <a:gd name="T30" fmla="*/ 100 w 481"/>
              <a:gd name="T31" fmla="*/ 35 h 457"/>
              <a:gd name="T32" fmla="*/ 62 w 481"/>
              <a:gd name="T33" fmla="*/ 84 h 457"/>
              <a:gd name="T34" fmla="*/ 53 w 481"/>
              <a:gd name="T35" fmla="*/ 137 h 457"/>
              <a:gd name="T36" fmla="*/ 33 w 481"/>
              <a:gd name="T37" fmla="*/ 199 h 457"/>
              <a:gd name="T38" fmla="*/ 25 w 481"/>
              <a:gd name="T39" fmla="*/ 223 h 457"/>
              <a:gd name="T40" fmla="*/ 0 w 481"/>
              <a:gd name="T41" fmla="*/ 254 h 457"/>
              <a:gd name="T42" fmla="*/ 25 w 481"/>
              <a:gd name="T43" fmla="*/ 313 h 457"/>
              <a:gd name="T44" fmla="*/ 69 w 481"/>
              <a:gd name="T45" fmla="*/ 347 h 457"/>
              <a:gd name="T46" fmla="*/ 110 w 481"/>
              <a:gd name="T47" fmla="*/ 392 h 457"/>
              <a:gd name="T48" fmla="*/ 141 w 481"/>
              <a:gd name="T49" fmla="*/ 412 h 457"/>
              <a:gd name="T50" fmla="*/ 161 w 481"/>
              <a:gd name="T51" fmla="*/ 429 h 457"/>
              <a:gd name="T52" fmla="*/ 220 w 481"/>
              <a:gd name="T53" fmla="*/ 430 h 457"/>
              <a:gd name="T54" fmla="*/ 448 w 481"/>
              <a:gd name="T55" fmla="*/ 245 h 457"/>
              <a:gd name="T56" fmla="*/ 468 w 481"/>
              <a:gd name="T57" fmla="*/ 194 h 457"/>
              <a:gd name="T58" fmla="*/ 460 w 481"/>
              <a:gd name="T59" fmla="*/ 131 h 457"/>
              <a:gd name="T60" fmla="*/ 423 w 481"/>
              <a:gd name="T61" fmla="*/ 115 h 457"/>
              <a:gd name="T62" fmla="*/ 404 w 481"/>
              <a:gd name="T63" fmla="*/ 100 h 457"/>
              <a:gd name="T64" fmla="*/ 372 w 481"/>
              <a:gd name="T65" fmla="*/ 67 h 457"/>
              <a:gd name="T66" fmla="*/ 324 w 481"/>
              <a:gd name="T67" fmla="*/ 38 h 457"/>
              <a:gd name="T68" fmla="*/ 291 w 481"/>
              <a:gd name="T69" fmla="*/ 21 h 457"/>
              <a:gd name="T70" fmla="*/ 289 w 481"/>
              <a:gd name="T71" fmla="*/ 56 h 457"/>
              <a:gd name="T72" fmla="*/ 339 w 481"/>
              <a:gd name="T73" fmla="*/ 71 h 457"/>
              <a:gd name="T74" fmla="*/ 364 w 481"/>
              <a:gd name="T75" fmla="*/ 90 h 457"/>
              <a:gd name="T76" fmla="*/ 408 w 481"/>
              <a:gd name="T77" fmla="*/ 110 h 457"/>
              <a:gd name="T78" fmla="*/ 437 w 481"/>
              <a:gd name="T79" fmla="*/ 170 h 457"/>
              <a:gd name="T80" fmla="*/ 435 w 481"/>
              <a:gd name="T81" fmla="*/ 192 h 457"/>
              <a:gd name="T82" fmla="*/ 413 w 481"/>
              <a:gd name="T83" fmla="*/ 214 h 457"/>
              <a:gd name="T84" fmla="*/ 417 w 481"/>
              <a:gd name="T85" fmla="*/ 269 h 457"/>
              <a:gd name="T86" fmla="*/ 423 w 481"/>
              <a:gd name="T87" fmla="*/ 317 h 457"/>
              <a:gd name="T88" fmla="*/ 387 w 481"/>
              <a:gd name="T89" fmla="*/ 368 h 457"/>
              <a:gd name="T90" fmla="*/ 368 w 481"/>
              <a:gd name="T91" fmla="*/ 377 h 457"/>
              <a:gd name="T92" fmla="*/ 340 w 481"/>
              <a:gd name="T93" fmla="*/ 397 h 457"/>
              <a:gd name="T94" fmla="*/ 312 w 481"/>
              <a:gd name="T95" fmla="*/ 380 h 457"/>
              <a:gd name="T96" fmla="*/ 293 w 481"/>
              <a:gd name="T97" fmla="*/ 431 h 457"/>
              <a:gd name="T98" fmla="*/ 350 w 481"/>
              <a:gd name="T99" fmla="*/ 433 h 457"/>
              <a:gd name="T100" fmla="*/ 384 w 481"/>
              <a:gd name="T101" fmla="*/ 411 h 457"/>
              <a:gd name="T102" fmla="*/ 438 w 481"/>
              <a:gd name="T103" fmla="*/ 371 h 457"/>
              <a:gd name="T104" fmla="*/ 430 w 481"/>
              <a:gd name="T105" fmla="*/ 330 h 457"/>
              <a:gd name="T106" fmla="*/ 434 w 481"/>
              <a:gd name="T107" fmla="*/ 30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1" h="457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562135" y="3049159"/>
            <a:ext cx="83119" cy="127164"/>
          </a:xfrm>
          <a:custGeom>
            <a:avLst/>
            <a:gdLst>
              <a:gd name="T0" fmla="*/ 49 w 49"/>
              <a:gd name="T1" fmla="*/ 3 h 76"/>
              <a:gd name="T2" fmla="*/ 36 w 49"/>
              <a:gd name="T3" fmla="*/ 0 h 76"/>
              <a:gd name="T4" fmla="*/ 0 w 49"/>
              <a:gd name="T5" fmla="*/ 76 h 76"/>
              <a:gd name="T6" fmla="*/ 49 w 49"/>
              <a:gd name="T7" fmla="*/ 76 h 76"/>
              <a:gd name="T8" fmla="*/ 49 w 49"/>
              <a:gd name="T9" fmla="*/ 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76">
                <a:moveTo>
                  <a:pt x="49" y="3"/>
                </a:moveTo>
                <a:cubicBezTo>
                  <a:pt x="44" y="3"/>
                  <a:pt x="40" y="2"/>
                  <a:pt x="36" y="0"/>
                </a:cubicBezTo>
                <a:cubicBezTo>
                  <a:pt x="28" y="32"/>
                  <a:pt x="7" y="65"/>
                  <a:pt x="0" y="76"/>
                </a:cubicBezTo>
                <a:cubicBezTo>
                  <a:pt x="49" y="76"/>
                  <a:pt x="49" y="76"/>
                  <a:pt x="49" y="76"/>
                </a:cubicBezTo>
                <a:lnTo>
                  <a:pt x="49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2318462" y="2563786"/>
            <a:ext cx="326791" cy="448273"/>
          </a:xfrm>
          <a:custGeom>
            <a:avLst/>
            <a:gdLst>
              <a:gd name="T0" fmla="*/ 194 w 194"/>
              <a:gd name="T1" fmla="*/ 267 h 267"/>
              <a:gd name="T2" fmla="*/ 194 w 194"/>
              <a:gd name="T3" fmla="*/ 0 h 267"/>
              <a:gd name="T4" fmla="*/ 194 w 194"/>
              <a:gd name="T5" fmla="*/ 0 h 267"/>
              <a:gd name="T6" fmla="*/ 98 w 194"/>
              <a:gd name="T7" fmla="*/ 0 h 267"/>
              <a:gd name="T8" fmla="*/ 78 w 194"/>
              <a:gd name="T9" fmla="*/ 0 h 267"/>
              <a:gd name="T10" fmla="*/ 3 w 194"/>
              <a:gd name="T11" fmla="*/ 0 h 267"/>
              <a:gd name="T12" fmla="*/ 99 w 194"/>
              <a:gd name="T13" fmla="*/ 199 h 267"/>
              <a:gd name="T14" fmla="*/ 130 w 194"/>
              <a:gd name="T15" fmla="*/ 234 h 267"/>
              <a:gd name="T16" fmla="*/ 125 w 194"/>
              <a:gd name="T17" fmla="*/ 243 h 267"/>
              <a:gd name="T18" fmla="*/ 136 w 194"/>
              <a:gd name="T19" fmla="*/ 254 h 267"/>
              <a:gd name="T20" fmla="*/ 142 w 194"/>
              <a:gd name="T21" fmla="*/ 254 h 267"/>
              <a:gd name="T22" fmla="*/ 142 w 194"/>
              <a:gd name="T23" fmla="*/ 257 h 267"/>
              <a:gd name="T24" fmla="*/ 153 w 194"/>
              <a:gd name="T25" fmla="*/ 267 h 267"/>
              <a:gd name="T26" fmla="*/ 166 w 194"/>
              <a:gd name="T27" fmla="*/ 267 h 267"/>
              <a:gd name="T28" fmla="*/ 184 w 194"/>
              <a:gd name="T29" fmla="*/ 267 h 267"/>
              <a:gd name="T30" fmla="*/ 194 w 194"/>
              <a:gd name="T31" fmla="*/ 267 h 267"/>
              <a:gd name="T32" fmla="*/ 70 w 194"/>
              <a:gd name="T33" fmla="*/ 159 h 267"/>
              <a:gd name="T34" fmla="*/ 26 w 194"/>
              <a:gd name="T35" fmla="*/ 22 h 267"/>
              <a:gd name="T36" fmla="*/ 78 w 194"/>
              <a:gd name="T37" fmla="*/ 22 h 267"/>
              <a:gd name="T38" fmla="*/ 92 w 194"/>
              <a:gd name="T39" fmla="*/ 174 h 267"/>
              <a:gd name="T40" fmla="*/ 70 w 194"/>
              <a:gd name="T41" fmla="*/ 15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267">
                <a:moveTo>
                  <a:pt x="194" y="267"/>
                </a:moveTo>
                <a:cubicBezTo>
                  <a:pt x="194" y="0"/>
                  <a:pt x="194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180"/>
                  <a:pt x="99" y="199"/>
                </a:cubicBezTo>
                <a:cubicBezTo>
                  <a:pt x="107" y="218"/>
                  <a:pt x="117" y="231"/>
                  <a:pt x="130" y="234"/>
                </a:cubicBezTo>
                <a:cubicBezTo>
                  <a:pt x="127" y="236"/>
                  <a:pt x="125" y="239"/>
                  <a:pt x="125" y="243"/>
                </a:cubicBezTo>
                <a:cubicBezTo>
                  <a:pt x="125" y="249"/>
                  <a:pt x="130" y="254"/>
                  <a:pt x="136" y="254"/>
                </a:cubicBezTo>
                <a:cubicBezTo>
                  <a:pt x="142" y="254"/>
                  <a:pt x="142" y="254"/>
                  <a:pt x="142" y="254"/>
                </a:cubicBezTo>
                <a:cubicBezTo>
                  <a:pt x="142" y="255"/>
                  <a:pt x="142" y="256"/>
                  <a:pt x="142" y="257"/>
                </a:cubicBezTo>
                <a:cubicBezTo>
                  <a:pt x="142" y="263"/>
                  <a:pt x="147" y="267"/>
                  <a:pt x="153" y="267"/>
                </a:cubicBezTo>
                <a:cubicBezTo>
                  <a:pt x="166" y="267"/>
                  <a:pt x="166" y="267"/>
                  <a:pt x="166" y="267"/>
                </a:cubicBezTo>
                <a:cubicBezTo>
                  <a:pt x="184" y="267"/>
                  <a:pt x="184" y="267"/>
                  <a:pt x="184" y="267"/>
                </a:cubicBezTo>
                <a:lnTo>
                  <a:pt x="194" y="267"/>
                </a:lnTo>
                <a:close/>
                <a:moveTo>
                  <a:pt x="70" y="159"/>
                </a:moveTo>
                <a:cubicBezTo>
                  <a:pt x="39" y="127"/>
                  <a:pt x="28" y="62"/>
                  <a:pt x="26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56"/>
                  <a:pt x="80" y="124"/>
                  <a:pt x="92" y="174"/>
                </a:cubicBezTo>
                <a:cubicBezTo>
                  <a:pt x="84" y="171"/>
                  <a:pt x="77" y="166"/>
                  <a:pt x="70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651103" y="1634067"/>
            <a:ext cx="2785022" cy="2647852"/>
          </a:xfrm>
          <a:custGeom>
            <a:avLst/>
            <a:gdLst>
              <a:gd name="T0" fmla="*/ 160 w 481"/>
              <a:gd name="T1" fmla="*/ 414 h 457"/>
              <a:gd name="T2" fmla="*/ 128 w 481"/>
              <a:gd name="T3" fmla="*/ 398 h 457"/>
              <a:gd name="T4" fmla="*/ 109 w 481"/>
              <a:gd name="T5" fmla="*/ 351 h 457"/>
              <a:gd name="T6" fmla="*/ 84 w 481"/>
              <a:gd name="T7" fmla="*/ 300 h 457"/>
              <a:gd name="T8" fmla="*/ 54 w 481"/>
              <a:gd name="T9" fmla="*/ 294 h 457"/>
              <a:gd name="T10" fmla="*/ 42 w 481"/>
              <a:gd name="T11" fmla="*/ 277 h 457"/>
              <a:gd name="T12" fmla="*/ 36 w 481"/>
              <a:gd name="T13" fmla="*/ 213 h 457"/>
              <a:gd name="T14" fmla="*/ 65 w 481"/>
              <a:gd name="T15" fmla="*/ 173 h 457"/>
              <a:gd name="T16" fmla="*/ 95 w 481"/>
              <a:gd name="T17" fmla="*/ 128 h 457"/>
              <a:gd name="T18" fmla="*/ 90 w 481"/>
              <a:gd name="T19" fmla="*/ 97 h 457"/>
              <a:gd name="T20" fmla="*/ 98 w 481"/>
              <a:gd name="T21" fmla="*/ 79 h 457"/>
              <a:gd name="T22" fmla="*/ 126 w 481"/>
              <a:gd name="T23" fmla="*/ 56 h 457"/>
              <a:gd name="T24" fmla="*/ 175 w 481"/>
              <a:gd name="T25" fmla="*/ 32 h 457"/>
              <a:gd name="T26" fmla="*/ 172 w 481"/>
              <a:gd name="T27" fmla="*/ 24 h 457"/>
              <a:gd name="T28" fmla="*/ 135 w 481"/>
              <a:gd name="T29" fmla="*/ 14 h 457"/>
              <a:gd name="T30" fmla="*/ 100 w 481"/>
              <a:gd name="T31" fmla="*/ 35 h 457"/>
              <a:gd name="T32" fmla="*/ 62 w 481"/>
              <a:gd name="T33" fmla="*/ 84 h 457"/>
              <a:gd name="T34" fmla="*/ 53 w 481"/>
              <a:gd name="T35" fmla="*/ 137 h 457"/>
              <a:gd name="T36" fmla="*/ 33 w 481"/>
              <a:gd name="T37" fmla="*/ 199 h 457"/>
              <a:gd name="T38" fmla="*/ 25 w 481"/>
              <a:gd name="T39" fmla="*/ 223 h 457"/>
              <a:gd name="T40" fmla="*/ 0 w 481"/>
              <a:gd name="T41" fmla="*/ 254 h 457"/>
              <a:gd name="T42" fmla="*/ 25 w 481"/>
              <a:gd name="T43" fmla="*/ 313 h 457"/>
              <a:gd name="T44" fmla="*/ 69 w 481"/>
              <a:gd name="T45" fmla="*/ 347 h 457"/>
              <a:gd name="T46" fmla="*/ 110 w 481"/>
              <a:gd name="T47" fmla="*/ 392 h 457"/>
              <a:gd name="T48" fmla="*/ 141 w 481"/>
              <a:gd name="T49" fmla="*/ 412 h 457"/>
              <a:gd name="T50" fmla="*/ 161 w 481"/>
              <a:gd name="T51" fmla="*/ 429 h 457"/>
              <a:gd name="T52" fmla="*/ 220 w 481"/>
              <a:gd name="T53" fmla="*/ 430 h 457"/>
              <a:gd name="T54" fmla="*/ 448 w 481"/>
              <a:gd name="T55" fmla="*/ 245 h 457"/>
              <a:gd name="T56" fmla="*/ 468 w 481"/>
              <a:gd name="T57" fmla="*/ 194 h 457"/>
              <a:gd name="T58" fmla="*/ 460 w 481"/>
              <a:gd name="T59" fmla="*/ 131 h 457"/>
              <a:gd name="T60" fmla="*/ 423 w 481"/>
              <a:gd name="T61" fmla="*/ 115 h 457"/>
              <a:gd name="T62" fmla="*/ 404 w 481"/>
              <a:gd name="T63" fmla="*/ 100 h 457"/>
              <a:gd name="T64" fmla="*/ 372 w 481"/>
              <a:gd name="T65" fmla="*/ 67 h 457"/>
              <a:gd name="T66" fmla="*/ 324 w 481"/>
              <a:gd name="T67" fmla="*/ 38 h 457"/>
              <a:gd name="T68" fmla="*/ 291 w 481"/>
              <a:gd name="T69" fmla="*/ 21 h 457"/>
              <a:gd name="T70" fmla="*/ 289 w 481"/>
              <a:gd name="T71" fmla="*/ 56 h 457"/>
              <a:gd name="T72" fmla="*/ 339 w 481"/>
              <a:gd name="T73" fmla="*/ 71 h 457"/>
              <a:gd name="T74" fmla="*/ 364 w 481"/>
              <a:gd name="T75" fmla="*/ 90 h 457"/>
              <a:gd name="T76" fmla="*/ 408 w 481"/>
              <a:gd name="T77" fmla="*/ 110 h 457"/>
              <a:gd name="T78" fmla="*/ 437 w 481"/>
              <a:gd name="T79" fmla="*/ 170 h 457"/>
              <a:gd name="T80" fmla="*/ 435 w 481"/>
              <a:gd name="T81" fmla="*/ 192 h 457"/>
              <a:gd name="T82" fmla="*/ 413 w 481"/>
              <a:gd name="T83" fmla="*/ 214 h 457"/>
              <a:gd name="T84" fmla="*/ 417 w 481"/>
              <a:gd name="T85" fmla="*/ 269 h 457"/>
              <a:gd name="T86" fmla="*/ 423 w 481"/>
              <a:gd name="T87" fmla="*/ 317 h 457"/>
              <a:gd name="T88" fmla="*/ 387 w 481"/>
              <a:gd name="T89" fmla="*/ 368 h 457"/>
              <a:gd name="T90" fmla="*/ 368 w 481"/>
              <a:gd name="T91" fmla="*/ 377 h 457"/>
              <a:gd name="T92" fmla="*/ 340 w 481"/>
              <a:gd name="T93" fmla="*/ 397 h 457"/>
              <a:gd name="T94" fmla="*/ 312 w 481"/>
              <a:gd name="T95" fmla="*/ 380 h 457"/>
              <a:gd name="T96" fmla="*/ 293 w 481"/>
              <a:gd name="T97" fmla="*/ 431 h 457"/>
              <a:gd name="T98" fmla="*/ 350 w 481"/>
              <a:gd name="T99" fmla="*/ 433 h 457"/>
              <a:gd name="T100" fmla="*/ 384 w 481"/>
              <a:gd name="T101" fmla="*/ 411 h 457"/>
              <a:gd name="T102" fmla="*/ 438 w 481"/>
              <a:gd name="T103" fmla="*/ 371 h 457"/>
              <a:gd name="T104" fmla="*/ 430 w 481"/>
              <a:gd name="T105" fmla="*/ 330 h 457"/>
              <a:gd name="T106" fmla="*/ 434 w 481"/>
              <a:gd name="T107" fmla="*/ 30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1" h="457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775128" y="3176323"/>
            <a:ext cx="479719" cy="14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931868" y="3049159"/>
            <a:ext cx="83119" cy="127164"/>
          </a:xfrm>
          <a:custGeom>
            <a:avLst/>
            <a:gdLst>
              <a:gd name="T0" fmla="*/ 49 w 49"/>
              <a:gd name="T1" fmla="*/ 3 h 76"/>
              <a:gd name="T2" fmla="*/ 36 w 49"/>
              <a:gd name="T3" fmla="*/ 0 h 76"/>
              <a:gd name="T4" fmla="*/ 0 w 49"/>
              <a:gd name="T5" fmla="*/ 76 h 76"/>
              <a:gd name="T6" fmla="*/ 49 w 49"/>
              <a:gd name="T7" fmla="*/ 76 h 76"/>
              <a:gd name="T8" fmla="*/ 49 w 49"/>
              <a:gd name="T9" fmla="*/ 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76">
                <a:moveTo>
                  <a:pt x="49" y="3"/>
                </a:moveTo>
                <a:cubicBezTo>
                  <a:pt x="44" y="3"/>
                  <a:pt x="40" y="2"/>
                  <a:pt x="36" y="0"/>
                </a:cubicBezTo>
                <a:cubicBezTo>
                  <a:pt x="28" y="32"/>
                  <a:pt x="7" y="65"/>
                  <a:pt x="0" y="76"/>
                </a:cubicBezTo>
                <a:cubicBezTo>
                  <a:pt x="49" y="76"/>
                  <a:pt x="49" y="76"/>
                  <a:pt x="49" y="76"/>
                </a:cubicBezTo>
                <a:lnTo>
                  <a:pt x="49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688195" y="2563786"/>
            <a:ext cx="326791" cy="448273"/>
          </a:xfrm>
          <a:custGeom>
            <a:avLst/>
            <a:gdLst>
              <a:gd name="T0" fmla="*/ 194 w 194"/>
              <a:gd name="T1" fmla="*/ 267 h 267"/>
              <a:gd name="T2" fmla="*/ 194 w 194"/>
              <a:gd name="T3" fmla="*/ 0 h 267"/>
              <a:gd name="T4" fmla="*/ 194 w 194"/>
              <a:gd name="T5" fmla="*/ 0 h 267"/>
              <a:gd name="T6" fmla="*/ 98 w 194"/>
              <a:gd name="T7" fmla="*/ 0 h 267"/>
              <a:gd name="T8" fmla="*/ 78 w 194"/>
              <a:gd name="T9" fmla="*/ 0 h 267"/>
              <a:gd name="T10" fmla="*/ 3 w 194"/>
              <a:gd name="T11" fmla="*/ 0 h 267"/>
              <a:gd name="T12" fmla="*/ 99 w 194"/>
              <a:gd name="T13" fmla="*/ 199 h 267"/>
              <a:gd name="T14" fmla="*/ 130 w 194"/>
              <a:gd name="T15" fmla="*/ 234 h 267"/>
              <a:gd name="T16" fmla="*/ 125 w 194"/>
              <a:gd name="T17" fmla="*/ 243 h 267"/>
              <a:gd name="T18" fmla="*/ 136 w 194"/>
              <a:gd name="T19" fmla="*/ 254 h 267"/>
              <a:gd name="T20" fmla="*/ 142 w 194"/>
              <a:gd name="T21" fmla="*/ 254 h 267"/>
              <a:gd name="T22" fmla="*/ 142 w 194"/>
              <a:gd name="T23" fmla="*/ 257 h 267"/>
              <a:gd name="T24" fmla="*/ 153 w 194"/>
              <a:gd name="T25" fmla="*/ 267 h 267"/>
              <a:gd name="T26" fmla="*/ 166 w 194"/>
              <a:gd name="T27" fmla="*/ 267 h 267"/>
              <a:gd name="T28" fmla="*/ 184 w 194"/>
              <a:gd name="T29" fmla="*/ 267 h 267"/>
              <a:gd name="T30" fmla="*/ 194 w 194"/>
              <a:gd name="T31" fmla="*/ 267 h 267"/>
              <a:gd name="T32" fmla="*/ 70 w 194"/>
              <a:gd name="T33" fmla="*/ 159 h 267"/>
              <a:gd name="T34" fmla="*/ 26 w 194"/>
              <a:gd name="T35" fmla="*/ 22 h 267"/>
              <a:gd name="T36" fmla="*/ 78 w 194"/>
              <a:gd name="T37" fmla="*/ 22 h 267"/>
              <a:gd name="T38" fmla="*/ 92 w 194"/>
              <a:gd name="T39" fmla="*/ 174 h 267"/>
              <a:gd name="T40" fmla="*/ 70 w 194"/>
              <a:gd name="T41" fmla="*/ 15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267">
                <a:moveTo>
                  <a:pt x="194" y="267"/>
                </a:moveTo>
                <a:cubicBezTo>
                  <a:pt x="194" y="0"/>
                  <a:pt x="194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180"/>
                  <a:pt x="99" y="199"/>
                </a:cubicBezTo>
                <a:cubicBezTo>
                  <a:pt x="107" y="218"/>
                  <a:pt x="117" y="231"/>
                  <a:pt x="130" y="234"/>
                </a:cubicBezTo>
                <a:cubicBezTo>
                  <a:pt x="127" y="236"/>
                  <a:pt x="125" y="239"/>
                  <a:pt x="125" y="243"/>
                </a:cubicBezTo>
                <a:cubicBezTo>
                  <a:pt x="125" y="249"/>
                  <a:pt x="130" y="254"/>
                  <a:pt x="136" y="254"/>
                </a:cubicBezTo>
                <a:cubicBezTo>
                  <a:pt x="142" y="254"/>
                  <a:pt x="142" y="254"/>
                  <a:pt x="142" y="254"/>
                </a:cubicBezTo>
                <a:cubicBezTo>
                  <a:pt x="142" y="255"/>
                  <a:pt x="142" y="256"/>
                  <a:pt x="142" y="257"/>
                </a:cubicBezTo>
                <a:cubicBezTo>
                  <a:pt x="142" y="263"/>
                  <a:pt x="147" y="267"/>
                  <a:pt x="153" y="267"/>
                </a:cubicBezTo>
                <a:cubicBezTo>
                  <a:pt x="166" y="267"/>
                  <a:pt x="166" y="267"/>
                  <a:pt x="166" y="267"/>
                </a:cubicBezTo>
                <a:cubicBezTo>
                  <a:pt x="184" y="267"/>
                  <a:pt x="184" y="267"/>
                  <a:pt x="184" y="267"/>
                </a:cubicBezTo>
                <a:lnTo>
                  <a:pt x="194" y="267"/>
                </a:lnTo>
                <a:close/>
                <a:moveTo>
                  <a:pt x="70" y="159"/>
                </a:moveTo>
                <a:cubicBezTo>
                  <a:pt x="39" y="127"/>
                  <a:pt x="28" y="62"/>
                  <a:pt x="26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56"/>
                  <a:pt x="80" y="124"/>
                  <a:pt x="92" y="174"/>
                </a:cubicBezTo>
                <a:cubicBezTo>
                  <a:pt x="84" y="171"/>
                  <a:pt x="77" y="166"/>
                  <a:pt x="70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>
            <a:off x="8071637" y="1634067"/>
            <a:ext cx="2785022" cy="2647852"/>
          </a:xfrm>
          <a:custGeom>
            <a:avLst/>
            <a:gdLst>
              <a:gd name="T0" fmla="*/ 160 w 481"/>
              <a:gd name="T1" fmla="*/ 414 h 457"/>
              <a:gd name="T2" fmla="*/ 128 w 481"/>
              <a:gd name="T3" fmla="*/ 398 h 457"/>
              <a:gd name="T4" fmla="*/ 109 w 481"/>
              <a:gd name="T5" fmla="*/ 351 h 457"/>
              <a:gd name="T6" fmla="*/ 84 w 481"/>
              <a:gd name="T7" fmla="*/ 300 h 457"/>
              <a:gd name="T8" fmla="*/ 54 w 481"/>
              <a:gd name="T9" fmla="*/ 294 h 457"/>
              <a:gd name="T10" fmla="*/ 42 w 481"/>
              <a:gd name="T11" fmla="*/ 277 h 457"/>
              <a:gd name="T12" fmla="*/ 36 w 481"/>
              <a:gd name="T13" fmla="*/ 213 h 457"/>
              <a:gd name="T14" fmla="*/ 65 w 481"/>
              <a:gd name="T15" fmla="*/ 173 h 457"/>
              <a:gd name="T16" fmla="*/ 95 w 481"/>
              <a:gd name="T17" fmla="*/ 128 h 457"/>
              <a:gd name="T18" fmla="*/ 90 w 481"/>
              <a:gd name="T19" fmla="*/ 97 h 457"/>
              <a:gd name="T20" fmla="*/ 98 w 481"/>
              <a:gd name="T21" fmla="*/ 79 h 457"/>
              <a:gd name="T22" fmla="*/ 126 w 481"/>
              <a:gd name="T23" fmla="*/ 56 h 457"/>
              <a:gd name="T24" fmla="*/ 175 w 481"/>
              <a:gd name="T25" fmla="*/ 32 h 457"/>
              <a:gd name="T26" fmla="*/ 172 w 481"/>
              <a:gd name="T27" fmla="*/ 24 h 457"/>
              <a:gd name="T28" fmla="*/ 135 w 481"/>
              <a:gd name="T29" fmla="*/ 14 h 457"/>
              <a:gd name="T30" fmla="*/ 100 w 481"/>
              <a:gd name="T31" fmla="*/ 35 h 457"/>
              <a:gd name="T32" fmla="*/ 62 w 481"/>
              <a:gd name="T33" fmla="*/ 84 h 457"/>
              <a:gd name="T34" fmla="*/ 53 w 481"/>
              <a:gd name="T35" fmla="*/ 137 h 457"/>
              <a:gd name="T36" fmla="*/ 33 w 481"/>
              <a:gd name="T37" fmla="*/ 199 h 457"/>
              <a:gd name="T38" fmla="*/ 25 w 481"/>
              <a:gd name="T39" fmla="*/ 223 h 457"/>
              <a:gd name="T40" fmla="*/ 0 w 481"/>
              <a:gd name="T41" fmla="*/ 254 h 457"/>
              <a:gd name="T42" fmla="*/ 25 w 481"/>
              <a:gd name="T43" fmla="*/ 313 h 457"/>
              <a:gd name="T44" fmla="*/ 69 w 481"/>
              <a:gd name="T45" fmla="*/ 347 h 457"/>
              <a:gd name="T46" fmla="*/ 110 w 481"/>
              <a:gd name="T47" fmla="*/ 392 h 457"/>
              <a:gd name="T48" fmla="*/ 141 w 481"/>
              <a:gd name="T49" fmla="*/ 412 h 457"/>
              <a:gd name="T50" fmla="*/ 161 w 481"/>
              <a:gd name="T51" fmla="*/ 429 h 457"/>
              <a:gd name="T52" fmla="*/ 220 w 481"/>
              <a:gd name="T53" fmla="*/ 430 h 457"/>
              <a:gd name="T54" fmla="*/ 448 w 481"/>
              <a:gd name="T55" fmla="*/ 245 h 457"/>
              <a:gd name="T56" fmla="*/ 468 w 481"/>
              <a:gd name="T57" fmla="*/ 194 h 457"/>
              <a:gd name="T58" fmla="*/ 460 w 481"/>
              <a:gd name="T59" fmla="*/ 131 h 457"/>
              <a:gd name="T60" fmla="*/ 423 w 481"/>
              <a:gd name="T61" fmla="*/ 115 h 457"/>
              <a:gd name="T62" fmla="*/ 404 w 481"/>
              <a:gd name="T63" fmla="*/ 100 h 457"/>
              <a:gd name="T64" fmla="*/ 372 w 481"/>
              <a:gd name="T65" fmla="*/ 67 h 457"/>
              <a:gd name="T66" fmla="*/ 324 w 481"/>
              <a:gd name="T67" fmla="*/ 38 h 457"/>
              <a:gd name="T68" fmla="*/ 291 w 481"/>
              <a:gd name="T69" fmla="*/ 21 h 457"/>
              <a:gd name="T70" fmla="*/ 289 w 481"/>
              <a:gd name="T71" fmla="*/ 56 h 457"/>
              <a:gd name="T72" fmla="*/ 339 w 481"/>
              <a:gd name="T73" fmla="*/ 71 h 457"/>
              <a:gd name="T74" fmla="*/ 364 w 481"/>
              <a:gd name="T75" fmla="*/ 90 h 457"/>
              <a:gd name="T76" fmla="*/ 408 w 481"/>
              <a:gd name="T77" fmla="*/ 110 h 457"/>
              <a:gd name="T78" fmla="*/ 437 w 481"/>
              <a:gd name="T79" fmla="*/ 170 h 457"/>
              <a:gd name="T80" fmla="*/ 435 w 481"/>
              <a:gd name="T81" fmla="*/ 192 h 457"/>
              <a:gd name="T82" fmla="*/ 413 w 481"/>
              <a:gd name="T83" fmla="*/ 214 h 457"/>
              <a:gd name="T84" fmla="*/ 417 w 481"/>
              <a:gd name="T85" fmla="*/ 269 h 457"/>
              <a:gd name="T86" fmla="*/ 423 w 481"/>
              <a:gd name="T87" fmla="*/ 317 h 457"/>
              <a:gd name="T88" fmla="*/ 387 w 481"/>
              <a:gd name="T89" fmla="*/ 368 h 457"/>
              <a:gd name="T90" fmla="*/ 368 w 481"/>
              <a:gd name="T91" fmla="*/ 377 h 457"/>
              <a:gd name="T92" fmla="*/ 340 w 481"/>
              <a:gd name="T93" fmla="*/ 397 h 457"/>
              <a:gd name="T94" fmla="*/ 312 w 481"/>
              <a:gd name="T95" fmla="*/ 380 h 457"/>
              <a:gd name="T96" fmla="*/ 293 w 481"/>
              <a:gd name="T97" fmla="*/ 431 h 457"/>
              <a:gd name="T98" fmla="*/ 350 w 481"/>
              <a:gd name="T99" fmla="*/ 433 h 457"/>
              <a:gd name="T100" fmla="*/ 384 w 481"/>
              <a:gd name="T101" fmla="*/ 411 h 457"/>
              <a:gd name="T102" fmla="*/ 438 w 481"/>
              <a:gd name="T103" fmla="*/ 371 h 457"/>
              <a:gd name="T104" fmla="*/ 430 w 481"/>
              <a:gd name="T105" fmla="*/ 330 h 457"/>
              <a:gd name="T106" fmla="*/ 434 w 481"/>
              <a:gd name="T107" fmla="*/ 30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1" h="457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756400" y="2921001"/>
            <a:ext cx="184662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b="0" i="0" dirty="0">
              <a:latin typeface="Squad Light" pitchFamily="2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1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756400" y="2921001"/>
            <a:ext cx="184662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b="0" i="0" dirty="0">
              <a:latin typeface="Squad Light" pitchFamily="2" charset="0"/>
            </a:endParaRPr>
          </a:p>
        </p:txBody>
      </p:sp>
      <p:sp>
        <p:nvSpPr>
          <p:cNvPr id="8" name="Freeform 11"/>
          <p:cNvSpPr>
            <a:spLocks noEditPoints="1"/>
          </p:cNvSpPr>
          <p:nvPr userDrawn="1"/>
        </p:nvSpPr>
        <p:spPr bwMode="auto">
          <a:xfrm>
            <a:off x="1078949" y="1496391"/>
            <a:ext cx="2163785" cy="2057215"/>
          </a:xfrm>
          <a:custGeom>
            <a:avLst/>
            <a:gdLst>
              <a:gd name="T0" fmla="*/ 160 w 481"/>
              <a:gd name="T1" fmla="*/ 414 h 457"/>
              <a:gd name="T2" fmla="*/ 128 w 481"/>
              <a:gd name="T3" fmla="*/ 398 h 457"/>
              <a:gd name="T4" fmla="*/ 109 w 481"/>
              <a:gd name="T5" fmla="*/ 351 h 457"/>
              <a:gd name="T6" fmla="*/ 84 w 481"/>
              <a:gd name="T7" fmla="*/ 300 h 457"/>
              <a:gd name="T8" fmla="*/ 54 w 481"/>
              <a:gd name="T9" fmla="*/ 294 h 457"/>
              <a:gd name="T10" fmla="*/ 42 w 481"/>
              <a:gd name="T11" fmla="*/ 277 h 457"/>
              <a:gd name="T12" fmla="*/ 36 w 481"/>
              <a:gd name="T13" fmla="*/ 213 h 457"/>
              <a:gd name="T14" fmla="*/ 65 w 481"/>
              <a:gd name="T15" fmla="*/ 173 h 457"/>
              <a:gd name="T16" fmla="*/ 95 w 481"/>
              <a:gd name="T17" fmla="*/ 128 h 457"/>
              <a:gd name="T18" fmla="*/ 90 w 481"/>
              <a:gd name="T19" fmla="*/ 97 h 457"/>
              <a:gd name="T20" fmla="*/ 98 w 481"/>
              <a:gd name="T21" fmla="*/ 79 h 457"/>
              <a:gd name="T22" fmla="*/ 126 w 481"/>
              <a:gd name="T23" fmla="*/ 56 h 457"/>
              <a:gd name="T24" fmla="*/ 175 w 481"/>
              <a:gd name="T25" fmla="*/ 32 h 457"/>
              <a:gd name="T26" fmla="*/ 172 w 481"/>
              <a:gd name="T27" fmla="*/ 24 h 457"/>
              <a:gd name="T28" fmla="*/ 135 w 481"/>
              <a:gd name="T29" fmla="*/ 14 h 457"/>
              <a:gd name="T30" fmla="*/ 100 w 481"/>
              <a:gd name="T31" fmla="*/ 35 h 457"/>
              <a:gd name="T32" fmla="*/ 62 w 481"/>
              <a:gd name="T33" fmla="*/ 84 h 457"/>
              <a:gd name="T34" fmla="*/ 53 w 481"/>
              <a:gd name="T35" fmla="*/ 137 h 457"/>
              <a:gd name="T36" fmla="*/ 33 w 481"/>
              <a:gd name="T37" fmla="*/ 199 h 457"/>
              <a:gd name="T38" fmla="*/ 25 w 481"/>
              <a:gd name="T39" fmla="*/ 223 h 457"/>
              <a:gd name="T40" fmla="*/ 0 w 481"/>
              <a:gd name="T41" fmla="*/ 254 h 457"/>
              <a:gd name="T42" fmla="*/ 25 w 481"/>
              <a:gd name="T43" fmla="*/ 313 h 457"/>
              <a:gd name="T44" fmla="*/ 69 w 481"/>
              <a:gd name="T45" fmla="*/ 347 h 457"/>
              <a:gd name="T46" fmla="*/ 110 w 481"/>
              <a:gd name="T47" fmla="*/ 392 h 457"/>
              <a:gd name="T48" fmla="*/ 141 w 481"/>
              <a:gd name="T49" fmla="*/ 412 h 457"/>
              <a:gd name="T50" fmla="*/ 161 w 481"/>
              <a:gd name="T51" fmla="*/ 429 h 457"/>
              <a:gd name="T52" fmla="*/ 220 w 481"/>
              <a:gd name="T53" fmla="*/ 430 h 457"/>
              <a:gd name="T54" fmla="*/ 448 w 481"/>
              <a:gd name="T55" fmla="*/ 245 h 457"/>
              <a:gd name="T56" fmla="*/ 468 w 481"/>
              <a:gd name="T57" fmla="*/ 194 h 457"/>
              <a:gd name="T58" fmla="*/ 460 w 481"/>
              <a:gd name="T59" fmla="*/ 131 h 457"/>
              <a:gd name="T60" fmla="*/ 423 w 481"/>
              <a:gd name="T61" fmla="*/ 115 h 457"/>
              <a:gd name="T62" fmla="*/ 404 w 481"/>
              <a:gd name="T63" fmla="*/ 100 h 457"/>
              <a:gd name="T64" fmla="*/ 372 w 481"/>
              <a:gd name="T65" fmla="*/ 67 h 457"/>
              <a:gd name="T66" fmla="*/ 324 w 481"/>
              <a:gd name="T67" fmla="*/ 38 h 457"/>
              <a:gd name="T68" fmla="*/ 291 w 481"/>
              <a:gd name="T69" fmla="*/ 21 h 457"/>
              <a:gd name="T70" fmla="*/ 289 w 481"/>
              <a:gd name="T71" fmla="*/ 56 h 457"/>
              <a:gd name="T72" fmla="*/ 339 w 481"/>
              <a:gd name="T73" fmla="*/ 71 h 457"/>
              <a:gd name="T74" fmla="*/ 364 w 481"/>
              <a:gd name="T75" fmla="*/ 90 h 457"/>
              <a:gd name="T76" fmla="*/ 408 w 481"/>
              <a:gd name="T77" fmla="*/ 110 h 457"/>
              <a:gd name="T78" fmla="*/ 437 w 481"/>
              <a:gd name="T79" fmla="*/ 170 h 457"/>
              <a:gd name="T80" fmla="*/ 435 w 481"/>
              <a:gd name="T81" fmla="*/ 192 h 457"/>
              <a:gd name="T82" fmla="*/ 413 w 481"/>
              <a:gd name="T83" fmla="*/ 214 h 457"/>
              <a:gd name="T84" fmla="*/ 417 w 481"/>
              <a:gd name="T85" fmla="*/ 269 h 457"/>
              <a:gd name="T86" fmla="*/ 423 w 481"/>
              <a:gd name="T87" fmla="*/ 317 h 457"/>
              <a:gd name="T88" fmla="*/ 387 w 481"/>
              <a:gd name="T89" fmla="*/ 368 h 457"/>
              <a:gd name="T90" fmla="*/ 368 w 481"/>
              <a:gd name="T91" fmla="*/ 377 h 457"/>
              <a:gd name="T92" fmla="*/ 340 w 481"/>
              <a:gd name="T93" fmla="*/ 397 h 457"/>
              <a:gd name="T94" fmla="*/ 312 w 481"/>
              <a:gd name="T95" fmla="*/ 380 h 457"/>
              <a:gd name="T96" fmla="*/ 293 w 481"/>
              <a:gd name="T97" fmla="*/ 431 h 457"/>
              <a:gd name="T98" fmla="*/ 350 w 481"/>
              <a:gd name="T99" fmla="*/ 433 h 457"/>
              <a:gd name="T100" fmla="*/ 384 w 481"/>
              <a:gd name="T101" fmla="*/ 411 h 457"/>
              <a:gd name="T102" fmla="*/ 438 w 481"/>
              <a:gd name="T103" fmla="*/ 371 h 457"/>
              <a:gd name="T104" fmla="*/ 430 w 481"/>
              <a:gd name="T105" fmla="*/ 330 h 457"/>
              <a:gd name="T106" fmla="*/ 434 w 481"/>
              <a:gd name="T107" fmla="*/ 30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1" h="457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9" name="Freeform 11"/>
          <p:cNvSpPr>
            <a:spLocks noEditPoints="1"/>
          </p:cNvSpPr>
          <p:nvPr userDrawn="1"/>
        </p:nvSpPr>
        <p:spPr bwMode="auto">
          <a:xfrm>
            <a:off x="4990549" y="1343991"/>
            <a:ext cx="2163785" cy="2057215"/>
          </a:xfrm>
          <a:custGeom>
            <a:avLst/>
            <a:gdLst>
              <a:gd name="T0" fmla="*/ 160 w 481"/>
              <a:gd name="T1" fmla="*/ 414 h 457"/>
              <a:gd name="T2" fmla="*/ 128 w 481"/>
              <a:gd name="T3" fmla="*/ 398 h 457"/>
              <a:gd name="T4" fmla="*/ 109 w 481"/>
              <a:gd name="T5" fmla="*/ 351 h 457"/>
              <a:gd name="T6" fmla="*/ 84 w 481"/>
              <a:gd name="T7" fmla="*/ 300 h 457"/>
              <a:gd name="T8" fmla="*/ 54 w 481"/>
              <a:gd name="T9" fmla="*/ 294 h 457"/>
              <a:gd name="T10" fmla="*/ 42 w 481"/>
              <a:gd name="T11" fmla="*/ 277 h 457"/>
              <a:gd name="T12" fmla="*/ 36 w 481"/>
              <a:gd name="T13" fmla="*/ 213 h 457"/>
              <a:gd name="T14" fmla="*/ 65 w 481"/>
              <a:gd name="T15" fmla="*/ 173 h 457"/>
              <a:gd name="T16" fmla="*/ 95 w 481"/>
              <a:gd name="T17" fmla="*/ 128 h 457"/>
              <a:gd name="T18" fmla="*/ 90 w 481"/>
              <a:gd name="T19" fmla="*/ 97 h 457"/>
              <a:gd name="T20" fmla="*/ 98 w 481"/>
              <a:gd name="T21" fmla="*/ 79 h 457"/>
              <a:gd name="T22" fmla="*/ 126 w 481"/>
              <a:gd name="T23" fmla="*/ 56 h 457"/>
              <a:gd name="T24" fmla="*/ 175 w 481"/>
              <a:gd name="T25" fmla="*/ 32 h 457"/>
              <a:gd name="T26" fmla="*/ 172 w 481"/>
              <a:gd name="T27" fmla="*/ 24 h 457"/>
              <a:gd name="T28" fmla="*/ 135 w 481"/>
              <a:gd name="T29" fmla="*/ 14 h 457"/>
              <a:gd name="T30" fmla="*/ 100 w 481"/>
              <a:gd name="T31" fmla="*/ 35 h 457"/>
              <a:gd name="T32" fmla="*/ 62 w 481"/>
              <a:gd name="T33" fmla="*/ 84 h 457"/>
              <a:gd name="T34" fmla="*/ 53 w 481"/>
              <a:gd name="T35" fmla="*/ 137 h 457"/>
              <a:gd name="T36" fmla="*/ 33 w 481"/>
              <a:gd name="T37" fmla="*/ 199 h 457"/>
              <a:gd name="T38" fmla="*/ 25 w 481"/>
              <a:gd name="T39" fmla="*/ 223 h 457"/>
              <a:gd name="T40" fmla="*/ 0 w 481"/>
              <a:gd name="T41" fmla="*/ 254 h 457"/>
              <a:gd name="T42" fmla="*/ 25 w 481"/>
              <a:gd name="T43" fmla="*/ 313 h 457"/>
              <a:gd name="T44" fmla="*/ 69 w 481"/>
              <a:gd name="T45" fmla="*/ 347 h 457"/>
              <a:gd name="T46" fmla="*/ 110 w 481"/>
              <a:gd name="T47" fmla="*/ 392 h 457"/>
              <a:gd name="T48" fmla="*/ 141 w 481"/>
              <a:gd name="T49" fmla="*/ 412 h 457"/>
              <a:gd name="T50" fmla="*/ 161 w 481"/>
              <a:gd name="T51" fmla="*/ 429 h 457"/>
              <a:gd name="T52" fmla="*/ 220 w 481"/>
              <a:gd name="T53" fmla="*/ 430 h 457"/>
              <a:gd name="T54" fmla="*/ 448 w 481"/>
              <a:gd name="T55" fmla="*/ 245 h 457"/>
              <a:gd name="T56" fmla="*/ 468 w 481"/>
              <a:gd name="T57" fmla="*/ 194 h 457"/>
              <a:gd name="T58" fmla="*/ 460 w 481"/>
              <a:gd name="T59" fmla="*/ 131 h 457"/>
              <a:gd name="T60" fmla="*/ 423 w 481"/>
              <a:gd name="T61" fmla="*/ 115 h 457"/>
              <a:gd name="T62" fmla="*/ 404 w 481"/>
              <a:gd name="T63" fmla="*/ 100 h 457"/>
              <a:gd name="T64" fmla="*/ 372 w 481"/>
              <a:gd name="T65" fmla="*/ 67 h 457"/>
              <a:gd name="T66" fmla="*/ 324 w 481"/>
              <a:gd name="T67" fmla="*/ 38 h 457"/>
              <a:gd name="T68" fmla="*/ 291 w 481"/>
              <a:gd name="T69" fmla="*/ 21 h 457"/>
              <a:gd name="T70" fmla="*/ 289 w 481"/>
              <a:gd name="T71" fmla="*/ 56 h 457"/>
              <a:gd name="T72" fmla="*/ 339 w 481"/>
              <a:gd name="T73" fmla="*/ 71 h 457"/>
              <a:gd name="T74" fmla="*/ 364 w 481"/>
              <a:gd name="T75" fmla="*/ 90 h 457"/>
              <a:gd name="T76" fmla="*/ 408 w 481"/>
              <a:gd name="T77" fmla="*/ 110 h 457"/>
              <a:gd name="T78" fmla="*/ 437 w 481"/>
              <a:gd name="T79" fmla="*/ 170 h 457"/>
              <a:gd name="T80" fmla="*/ 435 w 481"/>
              <a:gd name="T81" fmla="*/ 192 h 457"/>
              <a:gd name="T82" fmla="*/ 413 w 481"/>
              <a:gd name="T83" fmla="*/ 214 h 457"/>
              <a:gd name="T84" fmla="*/ 417 w 481"/>
              <a:gd name="T85" fmla="*/ 269 h 457"/>
              <a:gd name="T86" fmla="*/ 423 w 481"/>
              <a:gd name="T87" fmla="*/ 317 h 457"/>
              <a:gd name="T88" fmla="*/ 387 w 481"/>
              <a:gd name="T89" fmla="*/ 368 h 457"/>
              <a:gd name="T90" fmla="*/ 368 w 481"/>
              <a:gd name="T91" fmla="*/ 377 h 457"/>
              <a:gd name="T92" fmla="*/ 340 w 481"/>
              <a:gd name="T93" fmla="*/ 397 h 457"/>
              <a:gd name="T94" fmla="*/ 312 w 481"/>
              <a:gd name="T95" fmla="*/ 380 h 457"/>
              <a:gd name="T96" fmla="*/ 293 w 481"/>
              <a:gd name="T97" fmla="*/ 431 h 457"/>
              <a:gd name="T98" fmla="*/ 350 w 481"/>
              <a:gd name="T99" fmla="*/ 433 h 457"/>
              <a:gd name="T100" fmla="*/ 384 w 481"/>
              <a:gd name="T101" fmla="*/ 411 h 457"/>
              <a:gd name="T102" fmla="*/ 438 w 481"/>
              <a:gd name="T103" fmla="*/ 371 h 457"/>
              <a:gd name="T104" fmla="*/ 430 w 481"/>
              <a:gd name="T105" fmla="*/ 330 h 457"/>
              <a:gd name="T106" fmla="*/ 434 w 481"/>
              <a:gd name="T107" fmla="*/ 30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1" h="457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10" name="Freeform 11"/>
          <p:cNvSpPr>
            <a:spLocks noEditPoints="1"/>
          </p:cNvSpPr>
          <p:nvPr userDrawn="1"/>
        </p:nvSpPr>
        <p:spPr bwMode="auto">
          <a:xfrm>
            <a:off x="8825949" y="1343991"/>
            <a:ext cx="2163785" cy="2057215"/>
          </a:xfrm>
          <a:custGeom>
            <a:avLst/>
            <a:gdLst>
              <a:gd name="T0" fmla="*/ 160 w 481"/>
              <a:gd name="T1" fmla="*/ 414 h 457"/>
              <a:gd name="T2" fmla="*/ 128 w 481"/>
              <a:gd name="T3" fmla="*/ 398 h 457"/>
              <a:gd name="T4" fmla="*/ 109 w 481"/>
              <a:gd name="T5" fmla="*/ 351 h 457"/>
              <a:gd name="T6" fmla="*/ 84 w 481"/>
              <a:gd name="T7" fmla="*/ 300 h 457"/>
              <a:gd name="T8" fmla="*/ 54 w 481"/>
              <a:gd name="T9" fmla="*/ 294 h 457"/>
              <a:gd name="T10" fmla="*/ 42 w 481"/>
              <a:gd name="T11" fmla="*/ 277 h 457"/>
              <a:gd name="T12" fmla="*/ 36 w 481"/>
              <a:gd name="T13" fmla="*/ 213 h 457"/>
              <a:gd name="T14" fmla="*/ 65 w 481"/>
              <a:gd name="T15" fmla="*/ 173 h 457"/>
              <a:gd name="T16" fmla="*/ 95 w 481"/>
              <a:gd name="T17" fmla="*/ 128 h 457"/>
              <a:gd name="T18" fmla="*/ 90 w 481"/>
              <a:gd name="T19" fmla="*/ 97 h 457"/>
              <a:gd name="T20" fmla="*/ 98 w 481"/>
              <a:gd name="T21" fmla="*/ 79 h 457"/>
              <a:gd name="T22" fmla="*/ 126 w 481"/>
              <a:gd name="T23" fmla="*/ 56 h 457"/>
              <a:gd name="T24" fmla="*/ 175 w 481"/>
              <a:gd name="T25" fmla="*/ 32 h 457"/>
              <a:gd name="T26" fmla="*/ 172 w 481"/>
              <a:gd name="T27" fmla="*/ 24 h 457"/>
              <a:gd name="T28" fmla="*/ 135 w 481"/>
              <a:gd name="T29" fmla="*/ 14 h 457"/>
              <a:gd name="T30" fmla="*/ 100 w 481"/>
              <a:gd name="T31" fmla="*/ 35 h 457"/>
              <a:gd name="T32" fmla="*/ 62 w 481"/>
              <a:gd name="T33" fmla="*/ 84 h 457"/>
              <a:gd name="T34" fmla="*/ 53 w 481"/>
              <a:gd name="T35" fmla="*/ 137 h 457"/>
              <a:gd name="T36" fmla="*/ 33 w 481"/>
              <a:gd name="T37" fmla="*/ 199 h 457"/>
              <a:gd name="T38" fmla="*/ 25 w 481"/>
              <a:gd name="T39" fmla="*/ 223 h 457"/>
              <a:gd name="T40" fmla="*/ 0 w 481"/>
              <a:gd name="T41" fmla="*/ 254 h 457"/>
              <a:gd name="T42" fmla="*/ 25 w 481"/>
              <a:gd name="T43" fmla="*/ 313 h 457"/>
              <a:gd name="T44" fmla="*/ 69 w 481"/>
              <a:gd name="T45" fmla="*/ 347 h 457"/>
              <a:gd name="T46" fmla="*/ 110 w 481"/>
              <a:gd name="T47" fmla="*/ 392 h 457"/>
              <a:gd name="T48" fmla="*/ 141 w 481"/>
              <a:gd name="T49" fmla="*/ 412 h 457"/>
              <a:gd name="T50" fmla="*/ 161 w 481"/>
              <a:gd name="T51" fmla="*/ 429 h 457"/>
              <a:gd name="T52" fmla="*/ 220 w 481"/>
              <a:gd name="T53" fmla="*/ 430 h 457"/>
              <a:gd name="T54" fmla="*/ 448 w 481"/>
              <a:gd name="T55" fmla="*/ 245 h 457"/>
              <a:gd name="T56" fmla="*/ 468 w 481"/>
              <a:gd name="T57" fmla="*/ 194 h 457"/>
              <a:gd name="T58" fmla="*/ 460 w 481"/>
              <a:gd name="T59" fmla="*/ 131 h 457"/>
              <a:gd name="T60" fmla="*/ 423 w 481"/>
              <a:gd name="T61" fmla="*/ 115 h 457"/>
              <a:gd name="T62" fmla="*/ 404 w 481"/>
              <a:gd name="T63" fmla="*/ 100 h 457"/>
              <a:gd name="T64" fmla="*/ 372 w 481"/>
              <a:gd name="T65" fmla="*/ 67 h 457"/>
              <a:gd name="T66" fmla="*/ 324 w 481"/>
              <a:gd name="T67" fmla="*/ 38 h 457"/>
              <a:gd name="T68" fmla="*/ 291 w 481"/>
              <a:gd name="T69" fmla="*/ 21 h 457"/>
              <a:gd name="T70" fmla="*/ 289 w 481"/>
              <a:gd name="T71" fmla="*/ 56 h 457"/>
              <a:gd name="T72" fmla="*/ 339 w 481"/>
              <a:gd name="T73" fmla="*/ 71 h 457"/>
              <a:gd name="T74" fmla="*/ 364 w 481"/>
              <a:gd name="T75" fmla="*/ 90 h 457"/>
              <a:gd name="T76" fmla="*/ 408 w 481"/>
              <a:gd name="T77" fmla="*/ 110 h 457"/>
              <a:gd name="T78" fmla="*/ 437 w 481"/>
              <a:gd name="T79" fmla="*/ 170 h 457"/>
              <a:gd name="T80" fmla="*/ 435 w 481"/>
              <a:gd name="T81" fmla="*/ 192 h 457"/>
              <a:gd name="T82" fmla="*/ 413 w 481"/>
              <a:gd name="T83" fmla="*/ 214 h 457"/>
              <a:gd name="T84" fmla="*/ 417 w 481"/>
              <a:gd name="T85" fmla="*/ 269 h 457"/>
              <a:gd name="T86" fmla="*/ 423 w 481"/>
              <a:gd name="T87" fmla="*/ 317 h 457"/>
              <a:gd name="T88" fmla="*/ 387 w 481"/>
              <a:gd name="T89" fmla="*/ 368 h 457"/>
              <a:gd name="T90" fmla="*/ 368 w 481"/>
              <a:gd name="T91" fmla="*/ 377 h 457"/>
              <a:gd name="T92" fmla="*/ 340 w 481"/>
              <a:gd name="T93" fmla="*/ 397 h 457"/>
              <a:gd name="T94" fmla="*/ 312 w 481"/>
              <a:gd name="T95" fmla="*/ 380 h 457"/>
              <a:gd name="T96" fmla="*/ 293 w 481"/>
              <a:gd name="T97" fmla="*/ 431 h 457"/>
              <a:gd name="T98" fmla="*/ 350 w 481"/>
              <a:gd name="T99" fmla="*/ 433 h 457"/>
              <a:gd name="T100" fmla="*/ 384 w 481"/>
              <a:gd name="T101" fmla="*/ 411 h 457"/>
              <a:gd name="T102" fmla="*/ 438 w 481"/>
              <a:gd name="T103" fmla="*/ 371 h 457"/>
              <a:gd name="T104" fmla="*/ 430 w 481"/>
              <a:gd name="T105" fmla="*/ 330 h 457"/>
              <a:gd name="T106" fmla="*/ 434 w 481"/>
              <a:gd name="T107" fmla="*/ 30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1" h="457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11" name="Freeform 11"/>
          <p:cNvSpPr>
            <a:spLocks noEditPoints="1"/>
          </p:cNvSpPr>
          <p:nvPr userDrawn="1"/>
        </p:nvSpPr>
        <p:spPr bwMode="auto">
          <a:xfrm>
            <a:off x="1078949" y="4121058"/>
            <a:ext cx="2163785" cy="2057215"/>
          </a:xfrm>
          <a:custGeom>
            <a:avLst/>
            <a:gdLst>
              <a:gd name="T0" fmla="*/ 160 w 481"/>
              <a:gd name="T1" fmla="*/ 414 h 457"/>
              <a:gd name="T2" fmla="*/ 128 w 481"/>
              <a:gd name="T3" fmla="*/ 398 h 457"/>
              <a:gd name="T4" fmla="*/ 109 w 481"/>
              <a:gd name="T5" fmla="*/ 351 h 457"/>
              <a:gd name="T6" fmla="*/ 84 w 481"/>
              <a:gd name="T7" fmla="*/ 300 h 457"/>
              <a:gd name="T8" fmla="*/ 54 w 481"/>
              <a:gd name="T9" fmla="*/ 294 h 457"/>
              <a:gd name="T10" fmla="*/ 42 w 481"/>
              <a:gd name="T11" fmla="*/ 277 h 457"/>
              <a:gd name="T12" fmla="*/ 36 w 481"/>
              <a:gd name="T13" fmla="*/ 213 h 457"/>
              <a:gd name="T14" fmla="*/ 65 w 481"/>
              <a:gd name="T15" fmla="*/ 173 h 457"/>
              <a:gd name="T16" fmla="*/ 95 w 481"/>
              <a:gd name="T17" fmla="*/ 128 h 457"/>
              <a:gd name="T18" fmla="*/ 90 w 481"/>
              <a:gd name="T19" fmla="*/ 97 h 457"/>
              <a:gd name="T20" fmla="*/ 98 w 481"/>
              <a:gd name="T21" fmla="*/ 79 h 457"/>
              <a:gd name="T22" fmla="*/ 126 w 481"/>
              <a:gd name="T23" fmla="*/ 56 h 457"/>
              <a:gd name="T24" fmla="*/ 175 w 481"/>
              <a:gd name="T25" fmla="*/ 32 h 457"/>
              <a:gd name="T26" fmla="*/ 172 w 481"/>
              <a:gd name="T27" fmla="*/ 24 h 457"/>
              <a:gd name="T28" fmla="*/ 135 w 481"/>
              <a:gd name="T29" fmla="*/ 14 h 457"/>
              <a:gd name="T30" fmla="*/ 100 w 481"/>
              <a:gd name="T31" fmla="*/ 35 h 457"/>
              <a:gd name="T32" fmla="*/ 62 w 481"/>
              <a:gd name="T33" fmla="*/ 84 h 457"/>
              <a:gd name="T34" fmla="*/ 53 w 481"/>
              <a:gd name="T35" fmla="*/ 137 h 457"/>
              <a:gd name="T36" fmla="*/ 33 w 481"/>
              <a:gd name="T37" fmla="*/ 199 h 457"/>
              <a:gd name="T38" fmla="*/ 25 w 481"/>
              <a:gd name="T39" fmla="*/ 223 h 457"/>
              <a:gd name="T40" fmla="*/ 0 w 481"/>
              <a:gd name="T41" fmla="*/ 254 h 457"/>
              <a:gd name="T42" fmla="*/ 25 w 481"/>
              <a:gd name="T43" fmla="*/ 313 h 457"/>
              <a:gd name="T44" fmla="*/ 69 w 481"/>
              <a:gd name="T45" fmla="*/ 347 h 457"/>
              <a:gd name="T46" fmla="*/ 110 w 481"/>
              <a:gd name="T47" fmla="*/ 392 h 457"/>
              <a:gd name="T48" fmla="*/ 141 w 481"/>
              <a:gd name="T49" fmla="*/ 412 h 457"/>
              <a:gd name="T50" fmla="*/ 161 w 481"/>
              <a:gd name="T51" fmla="*/ 429 h 457"/>
              <a:gd name="T52" fmla="*/ 220 w 481"/>
              <a:gd name="T53" fmla="*/ 430 h 457"/>
              <a:gd name="T54" fmla="*/ 448 w 481"/>
              <a:gd name="T55" fmla="*/ 245 h 457"/>
              <a:gd name="T56" fmla="*/ 468 w 481"/>
              <a:gd name="T57" fmla="*/ 194 h 457"/>
              <a:gd name="T58" fmla="*/ 460 w 481"/>
              <a:gd name="T59" fmla="*/ 131 h 457"/>
              <a:gd name="T60" fmla="*/ 423 w 481"/>
              <a:gd name="T61" fmla="*/ 115 h 457"/>
              <a:gd name="T62" fmla="*/ 404 w 481"/>
              <a:gd name="T63" fmla="*/ 100 h 457"/>
              <a:gd name="T64" fmla="*/ 372 w 481"/>
              <a:gd name="T65" fmla="*/ 67 h 457"/>
              <a:gd name="T66" fmla="*/ 324 w 481"/>
              <a:gd name="T67" fmla="*/ 38 h 457"/>
              <a:gd name="T68" fmla="*/ 291 w 481"/>
              <a:gd name="T69" fmla="*/ 21 h 457"/>
              <a:gd name="T70" fmla="*/ 289 w 481"/>
              <a:gd name="T71" fmla="*/ 56 h 457"/>
              <a:gd name="T72" fmla="*/ 339 w 481"/>
              <a:gd name="T73" fmla="*/ 71 h 457"/>
              <a:gd name="T74" fmla="*/ 364 w 481"/>
              <a:gd name="T75" fmla="*/ 90 h 457"/>
              <a:gd name="T76" fmla="*/ 408 w 481"/>
              <a:gd name="T77" fmla="*/ 110 h 457"/>
              <a:gd name="T78" fmla="*/ 437 w 481"/>
              <a:gd name="T79" fmla="*/ 170 h 457"/>
              <a:gd name="T80" fmla="*/ 435 w 481"/>
              <a:gd name="T81" fmla="*/ 192 h 457"/>
              <a:gd name="T82" fmla="*/ 413 w 481"/>
              <a:gd name="T83" fmla="*/ 214 h 457"/>
              <a:gd name="T84" fmla="*/ 417 w 481"/>
              <a:gd name="T85" fmla="*/ 269 h 457"/>
              <a:gd name="T86" fmla="*/ 423 w 481"/>
              <a:gd name="T87" fmla="*/ 317 h 457"/>
              <a:gd name="T88" fmla="*/ 387 w 481"/>
              <a:gd name="T89" fmla="*/ 368 h 457"/>
              <a:gd name="T90" fmla="*/ 368 w 481"/>
              <a:gd name="T91" fmla="*/ 377 h 457"/>
              <a:gd name="T92" fmla="*/ 340 w 481"/>
              <a:gd name="T93" fmla="*/ 397 h 457"/>
              <a:gd name="T94" fmla="*/ 312 w 481"/>
              <a:gd name="T95" fmla="*/ 380 h 457"/>
              <a:gd name="T96" fmla="*/ 293 w 481"/>
              <a:gd name="T97" fmla="*/ 431 h 457"/>
              <a:gd name="T98" fmla="*/ 350 w 481"/>
              <a:gd name="T99" fmla="*/ 433 h 457"/>
              <a:gd name="T100" fmla="*/ 384 w 481"/>
              <a:gd name="T101" fmla="*/ 411 h 457"/>
              <a:gd name="T102" fmla="*/ 438 w 481"/>
              <a:gd name="T103" fmla="*/ 371 h 457"/>
              <a:gd name="T104" fmla="*/ 430 w 481"/>
              <a:gd name="T105" fmla="*/ 330 h 457"/>
              <a:gd name="T106" fmla="*/ 434 w 481"/>
              <a:gd name="T107" fmla="*/ 30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1" h="457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4990549" y="3968658"/>
            <a:ext cx="2163785" cy="2057215"/>
          </a:xfrm>
          <a:custGeom>
            <a:avLst/>
            <a:gdLst>
              <a:gd name="T0" fmla="*/ 160 w 481"/>
              <a:gd name="T1" fmla="*/ 414 h 457"/>
              <a:gd name="T2" fmla="*/ 128 w 481"/>
              <a:gd name="T3" fmla="*/ 398 h 457"/>
              <a:gd name="T4" fmla="*/ 109 w 481"/>
              <a:gd name="T5" fmla="*/ 351 h 457"/>
              <a:gd name="T6" fmla="*/ 84 w 481"/>
              <a:gd name="T7" fmla="*/ 300 h 457"/>
              <a:gd name="T8" fmla="*/ 54 w 481"/>
              <a:gd name="T9" fmla="*/ 294 h 457"/>
              <a:gd name="T10" fmla="*/ 42 w 481"/>
              <a:gd name="T11" fmla="*/ 277 h 457"/>
              <a:gd name="T12" fmla="*/ 36 w 481"/>
              <a:gd name="T13" fmla="*/ 213 h 457"/>
              <a:gd name="T14" fmla="*/ 65 w 481"/>
              <a:gd name="T15" fmla="*/ 173 h 457"/>
              <a:gd name="T16" fmla="*/ 95 w 481"/>
              <a:gd name="T17" fmla="*/ 128 h 457"/>
              <a:gd name="T18" fmla="*/ 90 w 481"/>
              <a:gd name="T19" fmla="*/ 97 h 457"/>
              <a:gd name="T20" fmla="*/ 98 w 481"/>
              <a:gd name="T21" fmla="*/ 79 h 457"/>
              <a:gd name="T22" fmla="*/ 126 w 481"/>
              <a:gd name="T23" fmla="*/ 56 h 457"/>
              <a:gd name="T24" fmla="*/ 175 w 481"/>
              <a:gd name="T25" fmla="*/ 32 h 457"/>
              <a:gd name="T26" fmla="*/ 172 w 481"/>
              <a:gd name="T27" fmla="*/ 24 h 457"/>
              <a:gd name="T28" fmla="*/ 135 w 481"/>
              <a:gd name="T29" fmla="*/ 14 h 457"/>
              <a:gd name="T30" fmla="*/ 100 w 481"/>
              <a:gd name="T31" fmla="*/ 35 h 457"/>
              <a:gd name="T32" fmla="*/ 62 w 481"/>
              <a:gd name="T33" fmla="*/ 84 h 457"/>
              <a:gd name="T34" fmla="*/ 53 w 481"/>
              <a:gd name="T35" fmla="*/ 137 h 457"/>
              <a:gd name="T36" fmla="*/ 33 w 481"/>
              <a:gd name="T37" fmla="*/ 199 h 457"/>
              <a:gd name="T38" fmla="*/ 25 w 481"/>
              <a:gd name="T39" fmla="*/ 223 h 457"/>
              <a:gd name="T40" fmla="*/ 0 w 481"/>
              <a:gd name="T41" fmla="*/ 254 h 457"/>
              <a:gd name="T42" fmla="*/ 25 w 481"/>
              <a:gd name="T43" fmla="*/ 313 h 457"/>
              <a:gd name="T44" fmla="*/ 69 w 481"/>
              <a:gd name="T45" fmla="*/ 347 h 457"/>
              <a:gd name="T46" fmla="*/ 110 w 481"/>
              <a:gd name="T47" fmla="*/ 392 h 457"/>
              <a:gd name="T48" fmla="*/ 141 w 481"/>
              <a:gd name="T49" fmla="*/ 412 h 457"/>
              <a:gd name="T50" fmla="*/ 161 w 481"/>
              <a:gd name="T51" fmla="*/ 429 h 457"/>
              <a:gd name="T52" fmla="*/ 220 w 481"/>
              <a:gd name="T53" fmla="*/ 430 h 457"/>
              <a:gd name="T54" fmla="*/ 448 w 481"/>
              <a:gd name="T55" fmla="*/ 245 h 457"/>
              <a:gd name="T56" fmla="*/ 468 w 481"/>
              <a:gd name="T57" fmla="*/ 194 h 457"/>
              <a:gd name="T58" fmla="*/ 460 w 481"/>
              <a:gd name="T59" fmla="*/ 131 h 457"/>
              <a:gd name="T60" fmla="*/ 423 w 481"/>
              <a:gd name="T61" fmla="*/ 115 h 457"/>
              <a:gd name="T62" fmla="*/ 404 w 481"/>
              <a:gd name="T63" fmla="*/ 100 h 457"/>
              <a:gd name="T64" fmla="*/ 372 w 481"/>
              <a:gd name="T65" fmla="*/ 67 h 457"/>
              <a:gd name="T66" fmla="*/ 324 w 481"/>
              <a:gd name="T67" fmla="*/ 38 h 457"/>
              <a:gd name="T68" fmla="*/ 291 w 481"/>
              <a:gd name="T69" fmla="*/ 21 h 457"/>
              <a:gd name="T70" fmla="*/ 289 w 481"/>
              <a:gd name="T71" fmla="*/ 56 h 457"/>
              <a:gd name="T72" fmla="*/ 339 w 481"/>
              <a:gd name="T73" fmla="*/ 71 h 457"/>
              <a:gd name="T74" fmla="*/ 364 w 481"/>
              <a:gd name="T75" fmla="*/ 90 h 457"/>
              <a:gd name="T76" fmla="*/ 408 w 481"/>
              <a:gd name="T77" fmla="*/ 110 h 457"/>
              <a:gd name="T78" fmla="*/ 437 w 481"/>
              <a:gd name="T79" fmla="*/ 170 h 457"/>
              <a:gd name="T80" fmla="*/ 435 w 481"/>
              <a:gd name="T81" fmla="*/ 192 h 457"/>
              <a:gd name="T82" fmla="*/ 413 w 481"/>
              <a:gd name="T83" fmla="*/ 214 h 457"/>
              <a:gd name="T84" fmla="*/ 417 w 481"/>
              <a:gd name="T85" fmla="*/ 269 h 457"/>
              <a:gd name="T86" fmla="*/ 423 w 481"/>
              <a:gd name="T87" fmla="*/ 317 h 457"/>
              <a:gd name="T88" fmla="*/ 387 w 481"/>
              <a:gd name="T89" fmla="*/ 368 h 457"/>
              <a:gd name="T90" fmla="*/ 368 w 481"/>
              <a:gd name="T91" fmla="*/ 377 h 457"/>
              <a:gd name="T92" fmla="*/ 340 w 481"/>
              <a:gd name="T93" fmla="*/ 397 h 457"/>
              <a:gd name="T94" fmla="*/ 312 w 481"/>
              <a:gd name="T95" fmla="*/ 380 h 457"/>
              <a:gd name="T96" fmla="*/ 293 w 481"/>
              <a:gd name="T97" fmla="*/ 431 h 457"/>
              <a:gd name="T98" fmla="*/ 350 w 481"/>
              <a:gd name="T99" fmla="*/ 433 h 457"/>
              <a:gd name="T100" fmla="*/ 384 w 481"/>
              <a:gd name="T101" fmla="*/ 411 h 457"/>
              <a:gd name="T102" fmla="*/ 438 w 481"/>
              <a:gd name="T103" fmla="*/ 371 h 457"/>
              <a:gd name="T104" fmla="*/ 430 w 481"/>
              <a:gd name="T105" fmla="*/ 330 h 457"/>
              <a:gd name="T106" fmla="*/ 434 w 481"/>
              <a:gd name="T107" fmla="*/ 30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1" h="457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sp>
        <p:nvSpPr>
          <p:cNvPr id="13" name="Freeform 11"/>
          <p:cNvSpPr>
            <a:spLocks noEditPoints="1"/>
          </p:cNvSpPr>
          <p:nvPr userDrawn="1"/>
        </p:nvSpPr>
        <p:spPr bwMode="auto">
          <a:xfrm>
            <a:off x="8825949" y="3968658"/>
            <a:ext cx="2163785" cy="2057215"/>
          </a:xfrm>
          <a:custGeom>
            <a:avLst/>
            <a:gdLst>
              <a:gd name="T0" fmla="*/ 160 w 481"/>
              <a:gd name="T1" fmla="*/ 414 h 457"/>
              <a:gd name="T2" fmla="*/ 128 w 481"/>
              <a:gd name="T3" fmla="*/ 398 h 457"/>
              <a:gd name="T4" fmla="*/ 109 w 481"/>
              <a:gd name="T5" fmla="*/ 351 h 457"/>
              <a:gd name="T6" fmla="*/ 84 w 481"/>
              <a:gd name="T7" fmla="*/ 300 h 457"/>
              <a:gd name="T8" fmla="*/ 54 w 481"/>
              <a:gd name="T9" fmla="*/ 294 h 457"/>
              <a:gd name="T10" fmla="*/ 42 w 481"/>
              <a:gd name="T11" fmla="*/ 277 h 457"/>
              <a:gd name="T12" fmla="*/ 36 w 481"/>
              <a:gd name="T13" fmla="*/ 213 h 457"/>
              <a:gd name="T14" fmla="*/ 65 w 481"/>
              <a:gd name="T15" fmla="*/ 173 h 457"/>
              <a:gd name="T16" fmla="*/ 95 w 481"/>
              <a:gd name="T17" fmla="*/ 128 h 457"/>
              <a:gd name="T18" fmla="*/ 90 w 481"/>
              <a:gd name="T19" fmla="*/ 97 h 457"/>
              <a:gd name="T20" fmla="*/ 98 w 481"/>
              <a:gd name="T21" fmla="*/ 79 h 457"/>
              <a:gd name="T22" fmla="*/ 126 w 481"/>
              <a:gd name="T23" fmla="*/ 56 h 457"/>
              <a:gd name="T24" fmla="*/ 175 w 481"/>
              <a:gd name="T25" fmla="*/ 32 h 457"/>
              <a:gd name="T26" fmla="*/ 172 w 481"/>
              <a:gd name="T27" fmla="*/ 24 h 457"/>
              <a:gd name="T28" fmla="*/ 135 w 481"/>
              <a:gd name="T29" fmla="*/ 14 h 457"/>
              <a:gd name="T30" fmla="*/ 100 w 481"/>
              <a:gd name="T31" fmla="*/ 35 h 457"/>
              <a:gd name="T32" fmla="*/ 62 w 481"/>
              <a:gd name="T33" fmla="*/ 84 h 457"/>
              <a:gd name="T34" fmla="*/ 53 w 481"/>
              <a:gd name="T35" fmla="*/ 137 h 457"/>
              <a:gd name="T36" fmla="*/ 33 w 481"/>
              <a:gd name="T37" fmla="*/ 199 h 457"/>
              <a:gd name="T38" fmla="*/ 25 w 481"/>
              <a:gd name="T39" fmla="*/ 223 h 457"/>
              <a:gd name="T40" fmla="*/ 0 w 481"/>
              <a:gd name="T41" fmla="*/ 254 h 457"/>
              <a:gd name="T42" fmla="*/ 25 w 481"/>
              <a:gd name="T43" fmla="*/ 313 h 457"/>
              <a:gd name="T44" fmla="*/ 69 w 481"/>
              <a:gd name="T45" fmla="*/ 347 h 457"/>
              <a:gd name="T46" fmla="*/ 110 w 481"/>
              <a:gd name="T47" fmla="*/ 392 h 457"/>
              <a:gd name="T48" fmla="*/ 141 w 481"/>
              <a:gd name="T49" fmla="*/ 412 h 457"/>
              <a:gd name="T50" fmla="*/ 161 w 481"/>
              <a:gd name="T51" fmla="*/ 429 h 457"/>
              <a:gd name="T52" fmla="*/ 220 w 481"/>
              <a:gd name="T53" fmla="*/ 430 h 457"/>
              <a:gd name="T54" fmla="*/ 448 w 481"/>
              <a:gd name="T55" fmla="*/ 245 h 457"/>
              <a:gd name="T56" fmla="*/ 468 w 481"/>
              <a:gd name="T57" fmla="*/ 194 h 457"/>
              <a:gd name="T58" fmla="*/ 460 w 481"/>
              <a:gd name="T59" fmla="*/ 131 h 457"/>
              <a:gd name="T60" fmla="*/ 423 w 481"/>
              <a:gd name="T61" fmla="*/ 115 h 457"/>
              <a:gd name="T62" fmla="*/ 404 w 481"/>
              <a:gd name="T63" fmla="*/ 100 h 457"/>
              <a:gd name="T64" fmla="*/ 372 w 481"/>
              <a:gd name="T65" fmla="*/ 67 h 457"/>
              <a:gd name="T66" fmla="*/ 324 w 481"/>
              <a:gd name="T67" fmla="*/ 38 h 457"/>
              <a:gd name="T68" fmla="*/ 291 w 481"/>
              <a:gd name="T69" fmla="*/ 21 h 457"/>
              <a:gd name="T70" fmla="*/ 289 w 481"/>
              <a:gd name="T71" fmla="*/ 56 h 457"/>
              <a:gd name="T72" fmla="*/ 339 w 481"/>
              <a:gd name="T73" fmla="*/ 71 h 457"/>
              <a:gd name="T74" fmla="*/ 364 w 481"/>
              <a:gd name="T75" fmla="*/ 90 h 457"/>
              <a:gd name="T76" fmla="*/ 408 w 481"/>
              <a:gd name="T77" fmla="*/ 110 h 457"/>
              <a:gd name="T78" fmla="*/ 437 w 481"/>
              <a:gd name="T79" fmla="*/ 170 h 457"/>
              <a:gd name="T80" fmla="*/ 435 w 481"/>
              <a:gd name="T81" fmla="*/ 192 h 457"/>
              <a:gd name="T82" fmla="*/ 413 w 481"/>
              <a:gd name="T83" fmla="*/ 214 h 457"/>
              <a:gd name="T84" fmla="*/ 417 w 481"/>
              <a:gd name="T85" fmla="*/ 269 h 457"/>
              <a:gd name="T86" fmla="*/ 423 w 481"/>
              <a:gd name="T87" fmla="*/ 317 h 457"/>
              <a:gd name="T88" fmla="*/ 387 w 481"/>
              <a:gd name="T89" fmla="*/ 368 h 457"/>
              <a:gd name="T90" fmla="*/ 368 w 481"/>
              <a:gd name="T91" fmla="*/ 377 h 457"/>
              <a:gd name="T92" fmla="*/ 340 w 481"/>
              <a:gd name="T93" fmla="*/ 397 h 457"/>
              <a:gd name="T94" fmla="*/ 312 w 481"/>
              <a:gd name="T95" fmla="*/ 380 h 457"/>
              <a:gd name="T96" fmla="*/ 293 w 481"/>
              <a:gd name="T97" fmla="*/ 431 h 457"/>
              <a:gd name="T98" fmla="*/ 350 w 481"/>
              <a:gd name="T99" fmla="*/ 433 h 457"/>
              <a:gd name="T100" fmla="*/ 384 w 481"/>
              <a:gd name="T101" fmla="*/ 411 h 457"/>
              <a:gd name="T102" fmla="*/ 438 w 481"/>
              <a:gd name="T103" fmla="*/ 371 h 457"/>
              <a:gd name="T104" fmla="*/ 430 w 481"/>
              <a:gd name="T105" fmla="*/ 330 h 457"/>
              <a:gd name="T106" fmla="*/ 434 w 481"/>
              <a:gd name="T107" fmla="*/ 30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1" h="457">
                <a:moveTo>
                  <a:pt x="194" y="426"/>
                </a:moveTo>
                <a:cubicBezTo>
                  <a:pt x="195" y="420"/>
                  <a:pt x="195" y="410"/>
                  <a:pt x="190" y="399"/>
                </a:cubicBezTo>
                <a:cubicBezTo>
                  <a:pt x="185" y="386"/>
                  <a:pt x="168" y="380"/>
                  <a:pt x="168" y="380"/>
                </a:cubicBezTo>
                <a:cubicBezTo>
                  <a:pt x="168" y="380"/>
                  <a:pt x="164" y="399"/>
                  <a:pt x="172" y="412"/>
                </a:cubicBezTo>
                <a:cubicBezTo>
                  <a:pt x="174" y="416"/>
                  <a:pt x="179" y="420"/>
                  <a:pt x="184" y="423"/>
                </a:cubicBezTo>
                <a:cubicBezTo>
                  <a:pt x="177" y="421"/>
                  <a:pt x="169" y="418"/>
                  <a:pt x="160" y="414"/>
                </a:cubicBezTo>
                <a:cubicBezTo>
                  <a:pt x="161" y="410"/>
                  <a:pt x="163" y="400"/>
                  <a:pt x="161" y="388"/>
                </a:cubicBezTo>
                <a:cubicBezTo>
                  <a:pt x="157" y="374"/>
                  <a:pt x="143" y="366"/>
                  <a:pt x="143" y="366"/>
                </a:cubicBezTo>
                <a:cubicBezTo>
                  <a:pt x="143" y="366"/>
                  <a:pt x="135" y="384"/>
                  <a:pt x="141" y="397"/>
                </a:cubicBezTo>
                <a:cubicBezTo>
                  <a:pt x="143" y="401"/>
                  <a:pt x="147" y="406"/>
                  <a:pt x="150" y="410"/>
                </a:cubicBezTo>
                <a:cubicBezTo>
                  <a:pt x="146" y="408"/>
                  <a:pt x="141" y="405"/>
                  <a:pt x="136" y="402"/>
                </a:cubicBezTo>
                <a:cubicBezTo>
                  <a:pt x="133" y="401"/>
                  <a:pt x="131" y="399"/>
                  <a:pt x="128" y="398"/>
                </a:cubicBezTo>
                <a:cubicBezTo>
                  <a:pt x="130" y="393"/>
                  <a:pt x="134" y="384"/>
                  <a:pt x="133" y="372"/>
                </a:cubicBezTo>
                <a:cubicBezTo>
                  <a:pt x="133" y="358"/>
                  <a:pt x="120" y="348"/>
                  <a:pt x="120" y="348"/>
                </a:cubicBezTo>
                <a:cubicBezTo>
                  <a:pt x="120" y="348"/>
                  <a:pt x="110" y="364"/>
                  <a:pt x="113" y="377"/>
                </a:cubicBezTo>
                <a:cubicBezTo>
                  <a:pt x="114" y="382"/>
                  <a:pt x="117" y="388"/>
                  <a:pt x="120" y="392"/>
                </a:cubicBezTo>
                <a:cubicBezTo>
                  <a:pt x="113" y="387"/>
                  <a:pt x="106" y="382"/>
                  <a:pt x="100" y="375"/>
                </a:cubicBezTo>
                <a:cubicBezTo>
                  <a:pt x="102" y="371"/>
                  <a:pt x="107" y="363"/>
                  <a:pt x="109" y="351"/>
                </a:cubicBezTo>
                <a:cubicBezTo>
                  <a:pt x="111" y="338"/>
                  <a:pt x="100" y="325"/>
                  <a:pt x="100" y="325"/>
                </a:cubicBezTo>
                <a:cubicBezTo>
                  <a:pt x="100" y="325"/>
                  <a:pt x="88" y="339"/>
                  <a:pt x="88" y="353"/>
                </a:cubicBezTo>
                <a:cubicBezTo>
                  <a:pt x="88" y="358"/>
                  <a:pt x="91" y="364"/>
                  <a:pt x="93" y="368"/>
                </a:cubicBezTo>
                <a:cubicBezTo>
                  <a:pt x="87" y="362"/>
                  <a:pt x="81" y="355"/>
                  <a:pt x="76" y="348"/>
                </a:cubicBezTo>
                <a:cubicBezTo>
                  <a:pt x="79" y="345"/>
                  <a:pt x="85" y="337"/>
                  <a:pt x="89" y="326"/>
                </a:cubicBezTo>
                <a:cubicBezTo>
                  <a:pt x="93" y="314"/>
                  <a:pt x="84" y="300"/>
                  <a:pt x="84" y="300"/>
                </a:cubicBezTo>
                <a:cubicBezTo>
                  <a:pt x="84" y="300"/>
                  <a:pt x="70" y="311"/>
                  <a:pt x="68" y="325"/>
                </a:cubicBezTo>
                <a:cubicBezTo>
                  <a:pt x="68" y="329"/>
                  <a:pt x="69" y="335"/>
                  <a:pt x="70" y="340"/>
                </a:cubicBezTo>
                <a:cubicBezTo>
                  <a:pt x="66" y="333"/>
                  <a:pt x="61" y="325"/>
                  <a:pt x="57" y="317"/>
                </a:cubicBezTo>
                <a:cubicBezTo>
                  <a:pt x="61" y="315"/>
                  <a:pt x="68" y="309"/>
                  <a:pt x="74" y="299"/>
                </a:cubicBezTo>
                <a:cubicBezTo>
                  <a:pt x="79" y="287"/>
                  <a:pt x="74" y="273"/>
                  <a:pt x="74" y="273"/>
                </a:cubicBezTo>
                <a:cubicBezTo>
                  <a:pt x="74" y="273"/>
                  <a:pt x="58" y="281"/>
                  <a:pt x="54" y="294"/>
                </a:cubicBezTo>
                <a:cubicBezTo>
                  <a:pt x="53" y="298"/>
                  <a:pt x="53" y="304"/>
                  <a:pt x="53" y="309"/>
                </a:cubicBezTo>
                <a:cubicBezTo>
                  <a:pt x="50" y="301"/>
                  <a:pt x="47" y="293"/>
                  <a:pt x="44" y="284"/>
                </a:cubicBezTo>
                <a:cubicBezTo>
                  <a:pt x="48" y="283"/>
                  <a:pt x="56" y="278"/>
                  <a:pt x="63" y="269"/>
                </a:cubicBezTo>
                <a:cubicBezTo>
                  <a:pt x="71" y="259"/>
                  <a:pt x="68" y="244"/>
                  <a:pt x="68" y="244"/>
                </a:cubicBezTo>
                <a:cubicBezTo>
                  <a:pt x="68" y="244"/>
                  <a:pt x="52" y="249"/>
                  <a:pt x="45" y="261"/>
                </a:cubicBezTo>
                <a:cubicBezTo>
                  <a:pt x="43" y="265"/>
                  <a:pt x="42" y="271"/>
                  <a:pt x="42" y="277"/>
                </a:cubicBezTo>
                <a:cubicBezTo>
                  <a:pt x="40" y="268"/>
                  <a:pt x="38" y="259"/>
                  <a:pt x="37" y="250"/>
                </a:cubicBezTo>
                <a:cubicBezTo>
                  <a:pt x="41" y="249"/>
                  <a:pt x="50" y="246"/>
                  <a:pt x="58" y="238"/>
                </a:cubicBezTo>
                <a:cubicBezTo>
                  <a:pt x="67" y="230"/>
                  <a:pt x="67" y="214"/>
                  <a:pt x="67" y="214"/>
                </a:cubicBezTo>
                <a:cubicBezTo>
                  <a:pt x="67" y="214"/>
                  <a:pt x="50" y="217"/>
                  <a:pt x="43" y="227"/>
                </a:cubicBezTo>
                <a:cubicBezTo>
                  <a:pt x="40" y="231"/>
                  <a:pt x="38" y="237"/>
                  <a:pt x="36" y="242"/>
                </a:cubicBezTo>
                <a:cubicBezTo>
                  <a:pt x="36" y="232"/>
                  <a:pt x="35" y="222"/>
                  <a:pt x="36" y="213"/>
                </a:cubicBezTo>
                <a:cubicBezTo>
                  <a:pt x="40" y="213"/>
                  <a:pt x="49" y="212"/>
                  <a:pt x="59" y="205"/>
                </a:cubicBezTo>
                <a:cubicBezTo>
                  <a:pt x="69" y="199"/>
                  <a:pt x="71" y="184"/>
                  <a:pt x="71" y="184"/>
                </a:cubicBezTo>
                <a:cubicBezTo>
                  <a:pt x="71" y="184"/>
                  <a:pt x="55" y="184"/>
                  <a:pt x="45" y="192"/>
                </a:cubicBezTo>
                <a:cubicBezTo>
                  <a:pt x="42" y="195"/>
                  <a:pt x="39" y="202"/>
                  <a:pt x="37" y="206"/>
                </a:cubicBezTo>
                <a:cubicBezTo>
                  <a:pt x="38" y="196"/>
                  <a:pt x="39" y="186"/>
                  <a:pt x="42" y="177"/>
                </a:cubicBezTo>
                <a:cubicBezTo>
                  <a:pt x="46" y="177"/>
                  <a:pt x="55" y="177"/>
                  <a:pt x="65" y="173"/>
                </a:cubicBezTo>
                <a:cubicBezTo>
                  <a:pt x="76" y="169"/>
                  <a:pt x="81" y="155"/>
                  <a:pt x="81" y="155"/>
                </a:cubicBezTo>
                <a:cubicBezTo>
                  <a:pt x="81" y="155"/>
                  <a:pt x="65" y="152"/>
                  <a:pt x="55" y="158"/>
                </a:cubicBezTo>
                <a:cubicBezTo>
                  <a:pt x="50" y="160"/>
                  <a:pt x="47" y="166"/>
                  <a:pt x="44" y="170"/>
                </a:cubicBezTo>
                <a:cubicBezTo>
                  <a:pt x="47" y="160"/>
                  <a:pt x="50" y="151"/>
                  <a:pt x="54" y="142"/>
                </a:cubicBezTo>
                <a:cubicBezTo>
                  <a:pt x="58" y="143"/>
                  <a:pt x="66" y="145"/>
                  <a:pt x="77" y="143"/>
                </a:cubicBezTo>
                <a:cubicBezTo>
                  <a:pt x="88" y="140"/>
                  <a:pt x="95" y="128"/>
                  <a:pt x="95" y="128"/>
                </a:cubicBezTo>
                <a:cubicBezTo>
                  <a:pt x="95" y="128"/>
                  <a:pt x="81" y="122"/>
                  <a:pt x="69" y="126"/>
                </a:cubicBezTo>
                <a:cubicBezTo>
                  <a:pt x="65" y="128"/>
                  <a:pt x="60" y="132"/>
                  <a:pt x="57" y="136"/>
                </a:cubicBezTo>
                <a:cubicBezTo>
                  <a:pt x="62" y="127"/>
                  <a:pt x="67" y="118"/>
                  <a:pt x="72" y="110"/>
                </a:cubicBezTo>
                <a:cubicBezTo>
                  <a:pt x="75" y="112"/>
                  <a:pt x="83" y="115"/>
                  <a:pt x="94" y="115"/>
                </a:cubicBezTo>
                <a:cubicBezTo>
                  <a:pt x="106" y="114"/>
                  <a:pt x="115" y="103"/>
                  <a:pt x="115" y="103"/>
                </a:cubicBezTo>
                <a:cubicBezTo>
                  <a:pt x="115" y="103"/>
                  <a:pt x="101" y="95"/>
                  <a:pt x="90" y="97"/>
                </a:cubicBezTo>
                <a:cubicBezTo>
                  <a:pt x="85" y="99"/>
                  <a:pt x="79" y="103"/>
                  <a:pt x="75" y="106"/>
                </a:cubicBezTo>
                <a:cubicBezTo>
                  <a:pt x="81" y="97"/>
                  <a:pt x="88" y="89"/>
                  <a:pt x="95" y="82"/>
                </a:cubicBezTo>
                <a:cubicBezTo>
                  <a:pt x="97" y="84"/>
                  <a:pt x="105" y="89"/>
                  <a:pt x="116" y="90"/>
                </a:cubicBezTo>
                <a:cubicBezTo>
                  <a:pt x="127" y="92"/>
                  <a:pt x="138" y="83"/>
                  <a:pt x="138" y="83"/>
                </a:cubicBezTo>
                <a:cubicBezTo>
                  <a:pt x="138" y="83"/>
                  <a:pt x="126" y="73"/>
                  <a:pt x="115" y="73"/>
                </a:cubicBezTo>
                <a:cubicBezTo>
                  <a:pt x="109" y="73"/>
                  <a:pt x="102" y="77"/>
                  <a:pt x="98" y="79"/>
                </a:cubicBezTo>
                <a:cubicBezTo>
                  <a:pt x="102" y="75"/>
                  <a:pt x="106" y="72"/>
                  <a:pt x="110" y="69"/>
                </a:cubicBezTo>
                <a:cubicBezTo>
                  <a:pt x="114" y="65"/>
                  <a:pt x="118" y="62"/>
                  <a:pt x="123" y="59"/>
                </a:cubicBezTo>
                <a:cubicBezTo>
                  <a:pt x="125" y="61"/>
                  <a:pt x="131" y="67"/>
                  <a:pt x="142" y="71"/>
                </a:cubicBezTo>
                <a:cubicBezTo>
                  <a:pt x="152" y="74"/>
                  <a:pt x="164" y="67"/>
                  <a:pt x="164" y="67"/>
                </a:cubicBezTo>
                <a:cubicBezTo>
                  <a:pt x="164" y="67"/>
                  <a:pt x="154" y="55"/>
                  <a:pt x="143" y="54"/>
                </a:cubicBezTo>
                <a:cubicBezTo>
                  <a:pt x="138" y="53"/>
                  <a:pt x="131" y="55"/>
                  <a:pt x="126" y="56"/>
                </a:cubicBezTo>
                <a:cubicBezTo>
                  <a:pt x="136" y="50"/>
                  <a:pt x="145" y="45"/>
                  <a:pt x="153" y="41"/>
                </a:cubicBezTo>
                <a:cubicBezTo>
                  <a:pt x="155" y="43"/>
                  <a:pt x="160" y="50"/>
                  <a:pt x="170" y="56"/>
                </a:cubicBezTo>
                <a:cubicBezTo>
                  <a:pt x="179" y="61"/>
                  <a:pt x="192" y="56"/>
                  <a:pt x="192" y="56"/>
                </a:cubicBezTo>
                <a:cubicBezTo>
                  <a:pt x="192" y="56"/>
                  <a:pt x="185" y="43"/>
                  <a:pt x="174" y="40"/>
                </a:cubicBezTo>
                <a:cubicBezTo>
                  <a:pt x="169" y="38"/>
                  <a:pt x="160" y="39"/>
                  <a:pt x="156" y="40"/>
                </a:cubicBezTo>
                <a:cubicBezTo>
                  <a:pt x="163" y="36"/>
                  <a:pt x="169" y="34"/>
                  <a:pt x="175" y="32"/>
                </a:cubicBezTo>
                <a:cubicBezTo>
                  <a:pt x="177" y="33"/>
                  <a:pt x="184" y="36"/>
                  <a:pt x="191" y="34"/>
                </a:cubicBezTo>
                <a:cubicBezTo>
                  <a:pt x="201" y="30"/>
                  <a:pt x="206" y="24"/>
                  <a:pt x="206" y="24"/>
                </a:cubicBezTo>
                <a:cubicBezTo>
                  <a:pt x="206" y="24"/>
                  <a:pt x="196" y="20"/>
                  <a:pt x="189" y="21"/>
                </a:cubicBezTo>
                <a:cubicBezTo>
                  <a:pt x="182" y="22"/>
                  <a:pt x="175" y="30"/>
                  <a:pt x="174" y="31"/>
                </a:cubicBezTo>
                <a:cubicBezTo>
                  <a:pt x="170" y="33"/>
                  <a:pt x="165" y="34"/>
                  <a:pt x="159" y="37"/>
                </a:cubicBezTo>
                <a:cubicBezTo>
                  <a:pt x="163" y="34"/>
                  <a:pt x="170" y="29"/>
                  <a:pt x="172" y="24"/>
                </a:cubicBezTo>
                <a:cubicBezTo>
                  <a:pt x="177" y="14"/>
                  <a:pt x="173" y="0"/>
                  <a:pt x="173" y="0"/>
                </a:cubicBezTo>
                <a:cubicBezTo>
                  <a:pt x="173" y="0"/>
                  <a:pt x="161" y="5"/>
                  <a:pt x="158" y="16"/>
                </a:cubicBezTo>
                <a:cubicBezTo>
                  <a:pt x="154" y="27"/>
                  <a:pt x="156" y="36"/>
                  <a:pt x="156" y="38"/>
                </a:cubicBezTo>
                <a:cubicBezTo>
                  <a:pt x="148" y="41"/>
                  <a:pt x="138" y="46"/>
                  <a:pt x="128" y="53"/>
                </a:cubicBezTo>
                <a:cubicBezTo>
                  <a:pt x="132" y="49"/>
                  <a:pt x="137" y="44"/>
                  <a:pt x="138" y="38"/>
                </a:cubicBezTo>
                <a:cubicBezTo>
                  <a:pt x="142" y="28"/>
                  <a:pt x="135" y="14"/>
                  <a:pt x="135" y="14"/>
                </a:cubicBezTo>
                <a:cubicBezTo>
                  <a:pt x="135" y="14"/>
                  <a:pt x="124" y="22"/>
                  <a:pt x="123" y="32"/>
                </a:cubicBezTo>
                <a:cubicBezTo>
                  <a:pt x="121" y="44"/>
                  <a:pt x="124" y="53"/>
                  <a:pt x="125" y="55"/>
                </a:cubicBezTo>
                <a:cubicBezTo>
                  <a:pt x="120" y="59"/>
                  <a:pt x="114" y="63"/>
                  <a:pt x="108" y="67"/>
                </a:cubicBezTo>
                <a:cubicBezTo>
                  <a:pt x="106" y="69"/>
                  <a:pt x="103" y="71"/>
                  <a:pt x="101" y="73"/>
                </a:cubicBezTo>
                <a:cubicBezTo>
                  <a:pt x="103" y="69"/>
                  <a:pt x="107" y="63"/>
                  <a:pt x="107" y="59"/>
                </a:cubicBezTo>
                <a:cubicBezTo>
                  <a:pt x="109" y="47"/>
                  <a:pt x="100" y="35"/>
                  <a:pt x="100" y="35"/>
                </a:cubicBezTo>
                <a:cubicBezTo>
                  <a:pt x="100" y="35"/>
                  <a:pt x="90" y="44"/>
                  <a:pt x="90" y="55"/>
                </a:cubicBezTo>
                <a:cubicBezTo>
                  <a:pt x="90" y="66"/>
                  <a:pt x="95" y="74"/>
                  <a:pt x="96" y="77"/>
                </a:cubicBezTo>
                <a:cubicBezTo>
                  <a:pt x="89" y="84"/>
                  <a:pt x="82" y="91"/>
                  <a:pt x="76" y="100"/>
                </a:cubicBezTo>
                <a:cubicBezTo>
                  <a:pt x="78" y="95"/>
                  <a:pt x="80" y="89"/>
                  <a:pt x="80" y="84"/>
                </a:cubicBezTo>
                <a:cubicBezTo>
                  <a:pt x="79" y="73"/>
                  <a:pt x="68" y="62"/>
                  <a:pt x="68" y="62"/>
                </a:cubicBezTo>
                <a:cubicBezTo>
                  <a:pt x="68" y="62"/>
                  <a:pt x="60" y="73"/>
                  <a:pt x="62" y="84"/>
                </a:cubicBezTo>
                <a:cubicBezTo>
                  <a:pt x="64" y="95"/>
                  <a:pt x="70" y="102"/>
                  <a:pt x="72" y="105"/>
                </a:cubicBezTo>
                <a:cubicBezTo>
                  <a:pt x="66" y="113"/>
                  <a:pt x="61" y="122"/>
                  <a:pt x="56" y="131"/>
                </a:cubicBezTo>
                <a:cubicBezTo>
                  <a:pt x="57" y="126"/>
                  <a:pt x="58" y="119"/>
                  <a:pt x="57" y="115"/>
                </a:cubicBezTo>
                <a:cubicBezTo>
                  <a:pt x="55" y="103"/>
                  <a:pt x="41" y="94"/>
                  <a:pt x="41" y="94"/>
                </a:cubicBezTo>
                <a:cubicBezTo>
                  <a:pt x="41" y="94"/>
                  <a:pt x="35" y="107"/>
                  <a:pt x="39" y="118"/>
                </a:cubicBezTo>
                <a:cubicBezTo>
                  <a:pt x="43" y="128"/>
                  <a:pt x="50" y="135"/>
                  <a:pt x="53" y="137"/>
                </a:cubicBezTo>
                <a:cubicBezTo>
                  <a:pt x="49" y="145"/>
                  <a:pt x="45" y="155"/>
                  <a:pt x="42" y="164"/>
                </a:cubicBezTo>
                <a:cubicBezTo>
                  <a:pt x="42" y="159"/>
                  <a:pt x="42" y="153"/>
                  <a:pt x="40" y="149"/>
                </a:cubicBezTo>
                <a:cubicBezTo>
                  <a:pt x="35" y="137"/>
                  <a:pt x="21" y="131"/>
                  <a:pt x="21" y="131"/>
                </a:cubicBezTo>
                <a:cubicBezTo>
                  <a:pt x="21" y="131"/>
                  <a:pt x="16" y="145"/>
                  <a:pt x="23" y="155"/>
                </a:cubicBezTo>
                <a:cubicBezTo>
                  <a:pt x="29" y="165"/>
                  <a:pt x="36" y="170"/>
                  <a:pt x="39" y="171"/>
                </a:cubicBezTo>
                <a:cubicBezTo>
                  <a:pt x="37" y="180"/>
                  <a:pt x="35" y="189"/>
                  <a:pt x="33" y="199"/>
                </a:cubicBezTo>
                <a:cubicBezTo>
                  <a:pt x="33" y="194"/>
                  <a:pt x="31" y="189"/>
                  <a:pt x="29" y="185"/>
                </a:cubicBezTo>
                <a:cubicBezTo>
                  <a:pt x="23" y="175"/>
                  <a:pt x="7" y="171"/>
                  <a:pt x="7" y="171"/>
                </a:cubicBezTo>
                <a:cubicBezTo>
                  <a:pt x="7" y="171"/>
                  <a:pt x="5" y="185"/>
                  <a:pt x="13" y="194"/>
                </a:cubicBezTo>
                <a:cubicBezTo>
                  <a:pt x="20" y="203"/>
                  <a:pt x="28" y="207"/>
                  <a:pt x="32" y="208"/>
                </a:cubicBezTo>
                <a:cubicBezTo>
                  <a:pt x="31" y="217"/>
                  <a:pt x="31" y="226"/>
                  <a:pt x="32" y="235"/>
                </a:cubicBezTo>
                <a:cubicBezTo>
                  <a:pt x="30" y="231"/>
                  <a:pt x="28" y="226"/>
                  <a:pt x="25" y="223"/>
                </a:cubicBezTo>
                <a:cubicBezTo>
                  <a:pt x="16" y="213"/>
                  <a:pt x="0" y="212"/>
                  <a:pt x="0" y="212"/>
                </a:cubicBezTo>
                <a:cubicBezTo>
                  <a:pt x="0" y="212"/>
                  <a:pt x="0" y="227"/>
                  <a:pt x="10" y="235"/>
                </a:cubicBezTo>
                <a:cubicBezTo>
                  <a:pt x="19" y="242"/>
                  <a:pt x="28" y="245"/>
                  <a:pt x="32" y="245"/>
                </a:cubicBezTo>
                <a:cubicBezTo>
                  <a:pt x="33" y="254"/>
                  <a:pt x="34" y="263"/>
                  <a:pt x="36" y="271"/>
                </a:cubicBezTo>
                <a:cubicBezTo>
                  <a:pt x="33" y="267"/>
                  <a:pt x="30" y="262"/>
                  <a:pt x="27" y="260"/>
                </a:cubicBezTo>
                <a:cubicBezTo>
                  <a:pt x="17" y="252"/>
                  <a:pt x="0" y="254"/>
                  <a:pt x="0" y="254"/>
                </a:cubicBezTo>
                <a:cubicBezTo>
                  <a:pt x="0" y="254"/>
                  <a:pt x="3" y="269"/>
                  <a:pt x="14" y="275"/>
                </a:cubicBezTo>
                <a:cubicBezTo>
                  <a:pt x="24" y="280"/>
                  <a:pt x="34" y="281"/>
                  <a:pt x="38" y="281"/>
                </a:cubicBezTo>
                <a:cubicBezTo>
                  <a:pt x="40" y="290"/>
                  <a:pt x="43" y="298"/>
                  <a:pt x="46" y="306"/>
                </a:cubicBezTo>
                <a:cubicBezTo>
                  <a:pt x="43" y="302"/>
                  <a:pt x="39" y="298"/>
                  <a:pt x="36" y="296"/>
                </a:cubicBezTo>
                <a:cubicBezTo>
                  <a:pt x="24" y="290"/>
                  <a:pt x="7" y="295"/>
                  <a:pt x="7" y="295"/>
                </a:cubicBezTo>
                <a:cubicBezTo>
                  <a:pt x="7" y="295"/>
                  <a:pt x="13" y="309"/>
                  <a:pt x="25" y="313"/>
                </a:cubicBezTo>
                <a:cubicBezTo>
                  <a:pt x="37" y="317"/>
                  <a:pt x="46" y="316"/>
                  <a:pt x="50" y="315"/>
                </a:cubicBezTo>
                <a:cubicBezTo>
                  <a:pt x="54" y="323"/>
                  <a:pt x="58" y="331"/>
                  <a:pt x="63" y="338"/>
                </a:cubicBezTo>
                <a:cubicBezTo>
                  <a:pt x="59" y="335"/>
                  <a:pt x="55" y="332"/>
                  <a:pt x="50" y="330"/>
                </a:cubicBezTo>
                <a:cubicBezTo>
                  <a:pt x="37" y="326"/>
                  <a:pt x="21" y="334"/>
                  <a:pt x="21" y="334"/>
                </a:cubicBezTo>
                <a:cubicBezTo>
                  <a:pt x="21" y="334"/>
                  <a:pt x="30" y="347"/>
                  <a:pt x="43" y="349"/>
                </a:cubicBezTo>
                <a:cubicBezTo>
                  <a:pt x="55" y="351"/>
                  <a:pt x="65" y="349"/>
                  <a:pt x="69" y="347"/>
                </a:cubicBezTo>
                <a:cubicBezTo>
                  <a:pt x="73" y="354"/>
                  <a:pt x="79" y="361"/>
                  <a:pt x="84" y="367"/>
                </a:cubicBezTo>
                <a:cubicBezTo>
                  <a:pt x="80" y="365"/>
                  <a:pt x="75" y="362"/>
                  <a:pt x="71" y="362"/>
                </a:cubicBezTo>
                <a:cubicBezTo>
                  <a:pt x="57" y="360"/>
                  <a:pt x="43" y="371"/>
                  <a:pt x="43" y="371"/>
                </a:cubicBezTo>
                <a:cubicBezTo>
                  <a:pt x="43" y="371"/>
                  <a:pt x="54" y="383"/>
                  <a:pt x="67" y="382"/>
                </a:cubicBezTo>
                <a:cubicBezTo>
                  <a:pt x="79" y="382"/>
                  <a:pt x="88" y="378"/>
                  <a:pt x="92" y="376"/>
                </a:cubicBezTo>
                <a:cubicBezTo>
                  <a:pt x="98" y="382"/>
                  <a:pt x="104" y="387"/>
                  <a:pt x="110" y="392"/>
                </a:cubicBezTo>
                <a:cubicBezTo>
                  <a:pt x="105" y="390"/>
                  <a:pt x="101" y="389"/>
                  <a:pt x="97" y="389"/>
                </a:cubicBezTo>
                <a:cubicBezTo>
                  <a:pt x="83" y="390"/>
                  <a:pt x="70" y="403"/>
                  <a:pt x="70" y="403"/>
                </a:cubicBezTo>
                <a:cubicBezTo>
                  <a:pt x="70" y="403"/>
                  <a:pt x="83" y="413"/>
                  <a:pt x="96" y="411"/>
                </a:cubicBezTo>
                <a:cubicBezTo>
                  <a:pt x="108" y="408"/>
                  <a:pt x="116" y="403"/>
                  <a:pt x="120" y="400"/>
                </a:cubicBezTo>
                <a:cubicBezTo>
                  <a:pt x="124" y="403"/>
                  <a:pt x="129" y="405"/>
                  <a:pt x="133" y="408"/>
                </a:cubicBezTo>
                <a:cubicBezTo>
                  <a:pt x="136" y="409"/>
                  <a:pt x="138" y="411"/>
                  <a:pt x="141" y="412"/>
                </a:cubicBezTo>
                <a:cubicBezTo>
                  <a:pt x="136" y="412"/>
                  <a:pt x="131" y="411"/>
                  <a:pt x="127" y="412"/>
                </a:cubicBezTo>
                <a:cubicBezTo>
                  <a:pt x="113" y="415"/>
                  <a:pt x="102" y="431"/>
                  <a:pt x="102" y="431"/>
                </a:cubicBezTo>
                <a:cubicBezTo>
                  <a:pt x="102" y="431"/>
                  <a:pt x="118" y="438"/>
                  <a:pt x="131" y="433"/>
                </a:cubicBezTo>
                <a:cubicBezTo>
                  <a:pt x="142" y="429"/>
                  <a:pt x="149" y="422"/>
                  <a:pt x="153" y="418"/>
                </a:cubicBezTo>
                <a:cubicBezTo>
                  <a:pt x="160" y="422"/>
                  <a:pt x="168" y="425"/>
                  <a:pt x="175" y="427"/>
                </a:cubicBezTo>
                <a:cubicBezTo>
                  <a:pt x="170" y="427"/>
                  <a:pt x="165" y="428"/>
                  <a:pt x="161" y="429"/>
                </a:cubicBezTo>
                <a:cubicBezTo>
                  <a:pt x="147" y="435"/>
                  <a:pt x="139" y="452"/>
                  <a:pt x="139" y="452"/>
                </a:cubicBezTo>
                <a:cubicBezTo>
                  <a:pt x="139" y="452"/>
                  <a:pt x="156" y="457"/>
                  <a:pt x="168" y="450"/>
                </a:cubicBezTo>
                <a:cubicBezTo>
                  <a:pt x="179" y="443"/>
                  <a:pt x="185" y="435"/>
                  <a:pt x="187" y="431"/>
                </a:cubicBezTo>
                <a:cubicBezTo>
                  <a:pt x="207" y="436"/>
                  <a:pt x="219" y="437"/>
                  <a:pt x="219" y="437"/>
                </a:cubicBezTo>
                <a:cubicBezTo>
                  <a:pt x="219" y="433"/>
                  <a:pt x="219" y="433"/>
                  <a:pt x="219" y="433"/>
                </a:cubicBezTo>
                <a:cubicBezTo>
                  <a:pt x="220" y="430"/>
                  <a:pt x="220" y="430"/>
                  <a:pt x="220" y="430"/>
                </a:cubicBezTo>
                <a:cubicBezTo>
                  <a:pt x="220" y="430"/>
                  <a:pt x="210" y="429"/>
                  <a:pt x="194" y="426"/>
                </a:cubicBezTo>
                <a:close/>
                <a:moveTo>
                  <a:pt x="466" y="275"/>
                </a:moveTo>
                <a:cubicBezTo>
                  <a:pt x="477" y="269"/>
                  <a:pt x="481" y="254"/>
                  <a:pt x="481" y="254"/>
                </a:cubicBezTo>
                <a:cubicBezTo>
                  <a:pt x="481" y="254"/>
                  <a:pt x="464" y="252"/>
                  <a:pt x="453" y="260"/>
                </a:cubicBezTo>
                <a:cubicBezTo>
                  <a:pt x="450" y="262"/>
                  <a:pt x="447" y="267"/>
                  <a:pt x="445" y="271"/>
                </a:cubicBezTo>
                <a:cubicBezTo>
                  <a:pt x="447" y="263"/>
                  <a:pt x="448" y="254"/>
                  <a:pt x="448" y="245"/>
                </a:cubicBezTo>
                <a:cubicBezTo>
                  <a:pt x="452" y="245"/>
                  <a:pt x="461" y="242"/>
                  <a:pt x="470" y="235"/>
                </a:cubicBezTo>
                <a:cubicBezTo>
                  <a:pt x="480" y="227"/>
                  <a:pt x="481" y="212"/>
                  <a:pt x="481" y="212"/>
                </a:cubicBezTo>
                <a:cubicBezTo>
                  <a:pt x="481" y="212"/>
                  <a:pt x="464" y="213"/>
                  <a:pt x="455" y="223"/>
                </a:cubicBezTo>
                <a:cubicBezTo>
                  <a:pt x="453" y="226"/>
                  <a:pt x="451" y="231"/>
                  <a:pt x="449" y="235"/>
                </a:cubicBezTo>
                <a:cubicBezTo>
                  <a:pt x="449" y="226"/>
                  <a:pt x="449" y="217"/>
                  <a:pt x="448" y="208"/>
                </a:cubicBezTo>
                <a:cubicBezTo>
                  <a:pt x="452" y="207"/>
                  <a:pt x="460" y="203"/>
                  <a:pt x="468" y="194"/>
                </a:cubicBezTo>
                <a:cubicBezTo>
                  <a:pt x="476" y="185"/>
                  <a:pt x="474" y="171"/>
                  <a:pt x="474" y="171"/>
                </a:cubicBezTo>
                <a:cubicBezTo>
                  <a:pt x="474" y="171"/>
                  <a:pt x="458" y="175"/>
                  <a:pt x="451" y="185"/>
                </a:cubicBezTo>
                <a:cubicBezTo>
                  <a:pt x="449" y="189"/>
                  <a:pt x="448" y="194"/>
                  <a:pt x="447" y="199"/>
                </a:cubicBezTo>
                <a:cubicBezTo>
                  <a:pt x="446" y="189"/>
                  <a:pt x="444" y="180"/>
                  <a:pt x="441" y="171"/>
                </a:cubicBezTo>
                <a:cubicBezTo>
                  <a:pt x="444" y="170"/>
                  <a:pt x="452" y="165"/>
                  <a:pt x="458" y="155"/>
                </a:cubicBezTo>
                <a:cubicBezTo>
                  <a:pt x="464" y="145"/>
                  <a:pt x="460" y="131"/>
                  <a:pt x="460" y="131"/>
                </a:cubicBezTo>
                <a:cubicBezTo>
                  <a:pt x="460" y="131"/>
                  <a:pt x="445" y="137"/>
                  <a:pt x="440" y="149"/>
                </a:cubicBezTo>
                <a:cubicBezTo>
                  <a:pt x="439" y="153"/>
                  <a:pt x="439" y="159"/>
                  <a:pt x="439" y="164"/>
                </a:cubicBezTo>
                <a:cubicBezTo>
                  <a:pt x="436" y="155"/>
                  <a:pt x="432" y="145"/>
                  <a:pt x="428" y="137"/>
                </a:cubicBezTo>
                <a:cubicBezTo>
                  <a:pt x="430" y="135"/>
                  <a:pt x="437" y="128"/>
                  <a:pt x="441" y="118"/>
                </a:cubicBezTo>
                <a:cubicBezTo>
                  <a:pt x="446" y="107"/>
                  <a:pt x="439" y="94"/>
                  <a:pt x="439" y="94"/>
                </a:cubicBezTo>
                <a:cubicBezTo>
                  <a:pt x="439" y="94"/>
                  <a:pt x="426" y="103"/>
                  <a:pt x="423" y="115"/>
                </a:cubicBezTo>
                <a:cubicBezTo>
                  <a:pt x="422" y="119"/>
                  <a:pt x="424" y="126"/>
                  <a:pt x="425" y="131"/>
                </a:cubicBezTo>
                <a:cubicBezTo>
                  <a:pt x="420" y="122"/>
                  <a:pt x="414" y="113"/>
                  <a:pt x="408" y="105"/>
                </a:cubicBezTo>
                <a:cubicBezTo>
                  <a:pt x="411" y="102"/>
                  <a:pt x="416" y="95"/>
                  <a:pt x="418" y="84"/>
                </a:cubicBezTo>
                <a:cubicBezTo>
                  <a:pt x="421" y="73"/>
                  <a:pt x="412" y="62"/>
                  <a:pt x="412" y="62"/>
                </a:cubicBezTo>
                <a:cubicBezTo>
                  <a:pt x="412" y="62"/>
                  <a:pt x="401" y="73"/>
                  <a:pt x="401" y="84"/>
                </a:cubicBezTo>
                <a:cubicBezTo>
                  <a:pt x="400" y="89"/>
                  <a:pt x="403" y="95"/>
                  <a:pt x="404" y="100"/>
                </a:cubicBezTo>
                <a:cubicBezTo>
                  <a:pt x="398" y="91"/>
                  <a:pt x="391" y="84"/>
                  <a:pt x="384" y="77"/>
                </a:cubicBezTo>
                <a:cubicBezTo>
                  <a:pt x="386" y="74"/>
                  <a:pt x="390" y="66"/>
                  <a:pt x="390" y="55"/>
                </a:cubicBezTo>
                <a:cubicBezTo>
                  <a:pt x="391" y="44"/>
                  <a:pt x="381" y="35"/>
                  <a:pt x="381" y="35"/>
                </a:cubicBezTo>
                <a:cubicBezTo>
                  <a:pt x="381" y="35"/>
                  <a:pt x="372" y="47"/>
                  <a:pt x="373" y="59"/>
                </a:cubicBezTo>
                <a:cubicBezTo>
                  <a:pt x="374" y="63"/>
                  <a:pt x="377" y="69"/>
                  <a:pt x="380" y="73"/>
                </a:cubicBezTo>
                <a:cubicBezTo>
                  <a:pt x="377" y="71"/>
                  <a:pt x="375" y="69"/>
                  <a:pt x="372" y="67"/>
                </a:cubicBezTo>
                <a:cubicBezTo>
                  <a:pt x="367" y="63"/>
                  <a:pt x="361" y="59"/>
                  <a:pt x="356" y="55"/>
                </a:cubicBezTo>
                <a:cubicBezTo>
                  <a:pt x="357" y="53"/>
                  <a:pt x="360" y="44"/>
                  <a:pt x="358" y="32"/>
                </a:cubicBezTo>
                <a:cubicBezTo>
                  <a:pt x="356" y="22"/>
                  <a:pt x="345" y="14"/>
                  <a:pt x="345" y="14"/>
                </a:cubicBezTo>
                <a:cubicBezTo>
                  <a:pt x="345" y="14"/>
                  <a:pt x="339" y="28"/>
                  <a:pt x="342" y="38"/>
                </a:cubicBezTo>
                <a:cubicBezTo>
                  <a:pt x="344" y="44"/>
                  <a:pt x="349" y="49"/>
                  <a:pt x="352" y="53"/>
                </a:cubicBezTo>
                <a:cubicBezTo>
                  <a:pt x="342" y="46"/>
                  <a:pt x="332" y="41"/>
                  <a:pt x="324" y="38"/>
                </a:cubicBezTo>
                <a:cubicBezTo>
                  <a:pt x="325" y="36"/>
                  <a:pt x="326" y="27"/>
                  <a:pt x="323" y="16"/>
                </a:cubicBezTo>
                <a:cubicBezTo>
                  <a:pt x="319" y="5"/>
                  <a:pt x="307" y="0"/>
                  <a:pt x="307" y="0"/>
                </a:cubicBezTo>
                <a:cubicBezTo>
                  <a:pt x="307" y="0"/>
                  <a:pt x="303" y="14"/>
                  <a:pt x="308" y="24"/>
                </a:cubicBezTo>
                <a:cubicBezTo>
                  <a:pt x="311" y="29"/>
                  <a:pt x="318" y="34"/>
                  <a:pt x="321" y="37"/>
                </a:cubicBezTo>
                <a:cubicBezTo>
                  <a:pt x="316" y="34"/>
                  <a:pt x="311" y="33"/>
                  <a:pt x="306" y="31"/>
                </a:cubicBezTo>
                <a:cubicBezTo>
                  <a:pt x="305" y="30"/>
                  <a:pt x="299" y="22"/>
                  <a:pt x="291" y="21"/>
                </a:cubicBezTo>
                <a:cubicBezTo>
                  <a:pt x="285" y="20"/>
                  <a:pt x="275" y="24"/>
                  <a:pt x="275" y="24"/>
                </a:cubicBezTo>
                <a:cubicBezTo>
                  <a:pt x="275" y="24"/>
                  <a:pt x="279" y="30"/>
                  <a:pt x="290" y="34"/>
                </a:cubicBezTo>
                <a:cubicBezTo>
                  <a:pt x="296" y="36"/>
                  <a:pt x="304" y="33"/>
                  <a:pt x="306" y="32"/>
                </a:cubicBezTo>
                <a:cubicBezTo>
                  <a:pt x="311" y="34"/>
                  <a:pt x="318" y="36"/>
                  <a:pt x="325" y="40"/>
                </a:cubicBezTo>
                <a:cubicBezTo>
                  <a:pt x="321" y="39"/>
                  <a:pt x="312" y="38"/>
                  <a:pt x="306" y="40"/>
                </a:cubicBezTo>
                <a:cubicBezTo>
                  <a:pt x="296" y="43"/>
                  <a:pt x="289" y="56"/>
                  <a:pt x="289" y="56"/>
                </a:cubicBezTo>
                <a:cubicBezTo>
                  <a:pt x="289" y="56"/>
                  <a:pt x="301" y="61"/>
                  <a:pt x="311" y="56"/>
                </a:cubicBezTo>
                <a:cubicBezTo>
                  <a:pt x="321" y="50"/>
                  <a:pt x="326" y="43"/>
                  <a:pt x="327" y="41"/>
                </a:cubicBezTo>
                <a:cubicBezTo>
                  <a:pt x="335" y="45"/>
                  <a:pt x="345" y="50"/>
                  <a:pt x="354" y="56"/>
                </a:cubicBezTo>
                <a:cubicBezTo>
                  <a:pt x="350" y="55"/>
                  <a:pt x="342" y="53"/>
                  <a:pt x="337" y="54"/>
                </a:cubicBezTo>
                <a:cubicBezTo>
                  <a:pt x="326" y="55"/>
                  <a:pt x="317" y="67"/>
                  <a:pt x="317" y="67"/>
                </a:cubicBezTo>
                <a:cubicBezTo>
                  <a:pt x="317" y="67"/>
                  <a:pt x="328" y="74"/>
                  <a:pt x="339" y="71"/>
                </a:cubicBezTo>
                <a:cubicBezTo>
                  <a:pt x="349" y="67"/>
                  <a:pt x="356" y="61"/>
                  <a:pt x="358" y="59"/>
                </a:cubicBezTo>
                <a:cubicBezTo>
                  <a:pt x="362" y="62"/>
                  <a:pt x="366" y="65"/>
                  <a:pt x="371" y="69"/>
                </a:cubicBezTo>
                <a:cubicBezTo>
                  <a:pt x="375" y="72"/>
                  <a:pt x="379" y="75"/>
                  <a:pt x="383" y="79"/>
                </a:cubicBezTo>
                <a:cubicBezTo>
                  <a:pt x="378" y="77"/>
                  <a:pt x="371" y="73"/>
                  <a:pt x="366" y="73"/>
                </a:cubicBezTo>
                <a:cubicBezTo>
                  <a:pt x="354" y="73"/>
                  <a:pt x="343" y="83"/>
                  <a:pt x="343" y="83"/>
                </a:cubicBezTo>
                <a:cubicBezTo>
                  <a:pt x="343" y="83"/>
                  <a:pt x="353" y="92"/>
                  <a:pt x="364" y="90"/>
                </a:cubicBezTo>
                <a:cubicBezTo>
                  <a:pt x="376" y="89"/>
                  <a:pt x="383" y="84"/>
                  <a:pt x="385" y="82"/>
                </a:cubicBezTo>
                <a:cubicBezTo>
                  <a:pt x="392" y="89"/>
                  <a:pt x="399" y="97"/>
                  <a:pt x="405" y="106"/>
                </a:cubicBezTo>
                <a:cubicBezTo>
                  <a:pt x="402" y="103"/>
                  <a:pt x="396" y="99"/>
                  <a:pt x="391" y="97"/>
                </a:cubicBezTo>
                <a:cubicBezTo>
                  <a:pt x="379" y="95"/>
                  <a:pt x="366" y="103"/>
                  <a:pt x="366" y="103"/>
                </a:cubicBezTo>
                <a:cubicBezTo>
                  <a:pt x="366" y="103"/>
                  <a:pt x="375" y="114"/>
                  <a:pt x="386" y="115"/>
                </a:cubicBezTo>
                <a:cubicBezTo>
                  <a:pt x="397" y="115"/>
                  <a:pt x="405" y="112"/>
                  <a:pt x="408" y="110"/>
                </a:cubicBezTo>
                <a:cubicBezTo>
                  <a:pt x="414" y="118"/>
                  <a:pt x="419" y="127"/>
                  <a:pt x="423" y="136"/>
                </a:cubicBezTo>
                <a:cubicBezTo>
                  <a:pt x="420" y="132"/>
                  <a:pt x="415" y="128"/>
                  <a:pt x="411" y="126"/>
                </a:cubicBezTo>
                <a:cubicBezTo>
                  <a:pt x="400" y="122"/>
                  <a:pt x="385" y="128"/>
                  <a:pt x="385" y="128"/>
                </a:cubicBezTo>
                <a:cubicBezTo>
                  <a:pt x="385" y="128"/>
                  <a:pt x="392" y="140"/>
                  <a:pt x="403" y="143"/>
                </a:cubicBezTo>
                <a:cubicBezTo>
                  <a:pt x="414" y="145"/>
                  <a:pt x="423" y="143"/>
                  <a:pt x="426" y="142"/>
                </a:cubicBezTo>
                <a:cubicBezTo>
                  <a:pt x="430" y="151"/>
                  <a:pt x="434" y="160"/>
                  <a:pt x="437" y="170"/>
                </a:cubicBezTo>
                <a:cubicBezTo>
                  <a:pt x="434" y="166"/>
                  <a:pt x="430" y="160"/>
                  <a:pt x="426" y="158"/>
                </a:cubicBezTo>
                <a:cubicBezTo>
                  <a:pt x="416" y="152"/>
                  <a:pt x="400" y="155"/>
                  <a:pt x="400" y="155"/>
                </a:cubicBezTo>
                <a:cubicBezTo>
                  <a:pt x="400" y="155"/>
                  <a:pt x="404" y="169"/>
                  <a:pt x="415" y="173"/>
                </a:cubicBezTo>
                <a:cubicBezTo>
                  <a:pt x="426" y="177"/>
                  <a:pt x="435" y="177"/>
                  <a:pt x="439" y="177"/>
                </a:cubicBezTo>
                <a:cubicBezTo>
                  <a:pt x="441" y="186"/>
                  <a:pt x="443" y="196"/>
                  <a:pt x="444" y="206"/>
                </a:cubicBezTo>
                <a:cubicBezTo>
                  <a:pt x="442" y="202"/>
                  <a:pt x="439" y="195"/>
                  <a:pt x="435" y="192"/>
                </a:cubicBezTo>
                <a:cubicBezTo>
                  <a:pt x="426" y="184"/>
                  <a:pt x="409" y="184"/>
                  <a:pt x="409" y="184"/>
                </a:cubicBezTo>
                <a:cubicBezTo>
                  <a:pt x="409" y="184"/>
                  <a:pt x="412" y="199"/>
                  <a:pt x="422" y="205"/>
                </a:cubicBezTo>
                <a:cubicBezTo>
                  <a:pt x="431" y="212"/>
                  <a:pt x="441" y="213"/>
                  <a:pt x="444" y="213"/>
                </a:cubicBezTo>
                <a:cubicBezTo>
                  <a:pt x="445" y="222"/>
                  <a:pt x="445" y="232"/>
                  <a:pt x="444" y="242"/>
                </a:cubicBezTo>
                <a:cubicBezTo>
                  <a:pt x="443" y="237"/>
                  <a:pt x="441" y="231"/>
                  <a:pt x="438" y="227"/>
                </a:cubicBezTo>
                <a:cubicBezTo>
                  <a:pt x="430" y="217"/>
                  <a:pt x="413" y="214"/>
                  <a:pt x="413" y="214"/>
                </a:cubicBezTo>
                <a:cubicBezTo>
                  <a:pt x="413" y="214"/>
                  <a:pt x="413" y="230"/>
                  <a:pt x="422" y="238"/>
                </a:cubicBezTo>
                <a:cubicBezTo>
                  <a:pt x="431" y="246"/>
                  <a:pt x="439" y="249"/>
                  <a:pt x="443" y="250"/>
                </a:cubicBezTo>
                <a:cubicBezTo>
                  <a:pt x="442" y="259"/>
                  <a:pt x="441" y="268"/>
                  <a:pt x="439" y="277"/>
                </a:cubicBezTo>
                <a:cubicBezTo>
                  <a:pt x="438" y="271"/>
                  <a:pt x="437" y="265"/>
                  <a:pt x="435" y="261"/>
                </a:cubicBezTo>
                <a:cubicBezTo>
                  <a:pt x="429" y="249"/>
                  <a:pt x="413" y="244"/>
                  <a:pt x="413" y="244"/>
                </a:cubicBezTo>
                <a:cubicBezTo>
                  <a:pt x="413" y="244"/>
                  <a:pt x="410" y="259"/>
                  <a:pt x="417" y="269"/>
                </a:cubicBezTo>
                <a:cubicBezTo>
                  <a:pt x="424" y="278"/>
                  <a:pt x="432" y="283"/>
                  <a:pt x="436" y="284"/>
                </a:cubicBezTo>
                <a:cubicBezTo>
                  <a:pt x="434" y="293"/>
                  <a:pt x="431" y="301"/>
                  <a:pt x="427" y="309"/>
                </a:cubicBezTo>
                <a:cubicBezTo>
                  <a:pt x="428" y="304"/>
                  <a:pt x="428" y="298"/>
                  <a:pt x="426" y="294"/>
                </a:cubicBezTo>
                <a:cubicBezTo>
                  <a:pt x="422" y="281"/>
                  <a:pt x="407" y="273"/>
                  <a:pt x="407" y="273"/>
                </a:cubicBezTo>
                <a:cubicBezTo>
                  <a:pt x="407" y="273"/>
                  <a:pt x="401" y="287"/>
                  <a:pt x="407" y="299"/>
                </a:cubicBezTo>
                <a:cubicBezTo>
                  <a:pt x="412" y="309"/>
                  <a:pt x="419" y="315"/>
                  <a:pt x="423" y="317"/>
                </a:cubicBezTo>
                <a:cubicBezTo>
                  <a:pt x="419" y="325"/>
                  <a:pt x="415" y="333"/>
                  <a:pt x="410" y="340"/>
                </a:cubicBezTo>
                <a:cubicBezTo>
                  <a:pt x="412" y="335"/>
                  <a:pt x="413" y="329"/>
                  <a:pt x="412" y="325"/>
                </a:cubicBezTo>
                <a:cubicBezTo>
                  <a:pt x="410" y="311"/>
                  <a:pt x="396" y="300"/>
                  <a:pt x="396" y="300"/>
                </a:cubicBezTo>
                <a:cubicBezTo>
                  <a:pt x="396" y="300"/>
                  <a:pt x="388" y="314"/>
                  <a:pt x="392" y="326"/>
                </a:cubicBezTo>
                <a:cubicBezTo>
                  <a:pt x="395" y="337"/>
                  <a:pt x="401" y="345"/>
                  <a:pt x="404" y="348"/>
                </a:cubicBezTo>
                <a:cubicBezTo>
                  <a:pt x="399" y="355"/>
                  <a:pt x="393" y="362"/>
                  <a:pt x="387" y="368"/>
                </a:cubicBezTo>
                <a:cubicBezTo>
                  <a:pt x="390" y="364"/>
                  <a:pt x="392" y="358"/>
                  <a:pt x="392" y="353"/>
                </a:cubicBezTo>
                <a:cubicBezTo>
                  <a:pt x="393" y="339"/>
                  <a:pt x="381" y="325"/>
                  <a:pt x="381" y="325"/>
                </a:cubicBezTo>
                <a:cubicBezTo>
                  <a:pt x="381" y="325"/>
                  <a:pt x="370" y="338"/>
                  <a:pt x="371" y="351"/>
                </a:cubicBezTo>
                <a:cubicBezTo>
                  <a:pt x="373" y="363"/>
                  <a:pt x="378" y="371"/>
                  <a:pt x="381" y="375"/>
                </a:cubicBezTo>
                <a:cubicBezTo>
                  <a:pt x="374" y="382"/>
                  <a:pt x="367" y="387"/>
                  <a:pt x="360" y="392"/>
                </a:cubicBezTo>
                <a:cubicBezTo>
                  <a:pt x="363" y="388"/>
                  <a:pt x="367" y="382"/>
                  <a:pt x="368" y="377"/>
                </a:cubicBezTo>
                <a:cubicBezTo>
                  <a:pt x="371" y="364"/>
                  <a:pt x="361" y="348"/>
                  <a:pt x="361" y="348"/>
                </a:cubicBezTo>
                <a:cubicBezTo>
                  <a:pt x="361" y="348"/>
                  <a:pt x="348" y="358"/>
                  <a:pt x="347" y="372"/>
                </a:cubicBezTo>
                <a:cubicBezTo>
                  <a:pt x="347" y="384"/>
                  <a:pt x="350" y="393"/>
                  <a:pt x="352" y="398"/>
                </a:cubicBezTo>
                <a:cubicBezTo>
                  <a:pt x="350" y="399"/>
                  <a:pt x="347" y="401"/>
                  <a:pt x="344" y="402"/>
                </a:cubicBezTo>
                <a:cubicBezTo>
                  <a:pt x="339" y="405"/>
                  <a:pt x="335" y="408"/>
                  <a:pt x="330" y="410"/>
                </a:cubicBezTo>
                <a:cubicBezTo>
                  <a:pt x="334" y="406"/>
                  <a:pt x="338" y="401"/>
                  <a:pt x="340" y="397"/>
                </a:cubicBezTo>
                <a:cubicBezTo>
                  <a:pt x="345" y="384"/>
                  <a:pt x="338" y="366"/>
                  <a:pt x="338" y="366"/>
                </a:cubicBezTo>
                <a:cubicBezTo>
                  <a:pt x="338" y="366"/>
                  <a:pt x="323" y="374"/>
                  <a:pt x="320" y="388"/>
                </a:cubicBezTo>
                <a:cubicBezTo>
                  <a:pt x="317" y="400"/>
                  <a:pt x="319" y="410"/>
                  <a:pt x="320" y="414"/>
                </a:cubicBezTo>
                <a:cubicBezTo>
                  <a:pt x="312" y="418"/>
                  <a:pt x="304" y="421"/>
                  <a:pt x="297" y="423"/>
                </a:cubicBezTo>
                <a:cubicBezTo>
                  <a:pt x="301" y="420"/>
                  <a:pt x="306" y="416"/>
                  <a:pt x="309" y="412"/>
                </a:cubicBezTo>
                <a:cubicBezTo>
                  <a:pt x="316" y="399"/>
                  <a:pt x="312" y="380"/>
                  <a:pt x="312" y="380"/>
                </a:cubicBezTo>
                <a:cubicBezTo>
                  <a:pt x="312" y="380"/>
                  <a:pt x="296" y="386"/>
                  <a:pt x="290" y="399"/>
                </a:cubicBezTo>
                <a:cubicBezTo>
                  <a:pt x="286" y="410"/>
                  <a:pt x="286" y="420"/>
                  <a:pt x="286" y="426"/>
                </a:cubicBezTo>
                <a:cubicBezTo>
                  <a:pt x="270" y="429"/>
                  <a:pt x="261" y="430"/>
                  <a:pt x="261" y="430"/>
                </a:cubicBezTo>
                <a:cubicBezTo>
                  <a:pt x="261" y="433"/>
                  <a:pt x="261" y="433"/>
                  <a:pt x="261" y="433"/>
                </a:cubicBezTo>
                <a:cubicBezTo>
                  <a:pt x="262" y="437"/>
                  <a:pt x="262" y="437"/>
                  <a:pt x="262" y="437"/>
                </a:cubicBezTo>
                <a:cubicBezTo>
                  <a:pt x="262" y="437"/>
                  <a:pt x="274" y="436"/>
                  <a:pt x="293" y="431"/>
                </a:cubicBezTo>
                <a:cubicBezTo>
                  <a:pt x="296" y="435"/>
                  <a:pt x="302" y="443"/>
                  <a:pt x="312" y="450"/>
                </a:cubicBezTo>
                <a:cubicBezTo>
                  <a:pt x="325" y="457"/>
                  <a:pt x="341" y="452"/>
                  <a:pt x="341" y="452"/>
                </a:cubicBezTo>
                <a:cubicBezTo>
                  <a:pt x="341" y="452"/>
                  <a:pt x="333" y="435"/>
                  <a:pt x="320" y="429"/>
                </a:cubicBezTo>
                <a:cubicBezTo>
                  <a:pt x="316" y="428"/>
                  <a:pt x="311" y="427"/>
                  <a:pt x="306" y="427"/>
                </a:cubicBezTo>
                <a:cubicBezTo>
                  <a:pt x="313" y="425"/>
                  <a:pt x="320" y="422"/>
                  <a:pt x="328" y="418"/>
                </a:cubicBezTo>
                <a:cubicBezTo>
                  <a:pt x="331" y="422"/>
                  <a:pt x="338" y="429"/>
                  <a:pt x="350" y="433"/>
                </a:cubicBezTo>
                <a:cubicBezTo>
                  <a:pt x="363" y="438"/>
                  <a:pt x="378" y="431"/>
                  <a:pt x="378" y="431"/>
                </a:cubicBezTo>
                <a:cubicBezTo>
                  <a:pt x="378" y="431"/>
                  <a:pt x="367" y="415"/>
                  <a:pt x="353" y="412"/>
                </a:cubicBezTo>
                <a:cubicBezTo>
                  <a:pt x="349" y="411"/>
                  <a:pt x="344" y="412"/>
                  <a:pt x="340" y="412"/>
                </a:cubicBezTo>
                <a:cubicBezTo>
                  <a:pt x="342" y="411"/>
                  <a:pt x="345" y="409"/>
                  <a:pt x="348" y="408"/>
                </a:cubicBezTo>
                <a:cubicBezTo>
                  <a:pt x="352" y="405"/>
                  <a:pt x="356" y="403"/>
                  <a:pt x="360" y="400"/>
                </a:cubicBezTo>
                <a:cubicBezTo>
                  <a:pt x="364" y="403"/>
                  <a:pt x="372" y="408"/>
                  <a:pt x="384" y="411"/>
                </a:cubicBezTo>
                <a:cubicBezTo>
                  <a:pt x="397" y="413"/>
                  <a:pt x="411" y="403"/>
                  <a:pt x="411" y="403"/>
                </a:cubicBezTo>
                <a:cubicBezTo>
                  <a:pt x="411" y="403"/>
                  <a:pt x="398" y="390"/>
                  <a:pt x="384" y="389"/>
                </a:cubicBezTo>
                <a:cubicBezTo>
                  <a:pt x="380" y="389"/>
                  <a:pt x="375" y="390"/>
                  <a:pt x="371" y="392"/>
                </a:cubicBezTo>
                <a:cubicBezTo>
                  <a:pt x="377" y="387"/>
                  <a:pt x="383" y="382"/>
                  <a:pt x="389" y="376"/>
                </a:cubicBezTo>
                <a:cubicBezTo>
                  <a:pt x="393" y="378"/>
                  <a:pt x="402" y="382"/>
                  <a:pt x="413" y="382"/>
                </a:cubicBezTo>
                <a:cubicBezTo>
                  <a:pt x="427" y="383"/>
                  <a:pt x="438" y="371"/>
                  <a:pt x="438" y="371"/>
                </a:cubicBezTo>
                <a:cubicBezTo>
                  <a:pt x="438" y="371"/>
                  <a:pt x="423" y="360"/>
                  <a:pt x="409" y="362"/>
                </a:cubicBezTo>
                <a:cubicBezTo>
                  <a:pt x="405" y="362"/>
                  <a:pt x="401" y="365"/>
                  <a:pt x="397" y="367"/>
                </a:cubicBezTo>
                <a:cubicBezTo>
                  <a:pt x="402" y="361"/>
                  <a:pt x="407" y="354"/>
                  <a:pt x="412" y="347"/>
                </a:cubicBezTo>
                <a:cubicBezTo>
                  <a:pt x="416" y="349"/>
                  <a:pt x="425" y="351"/>
                  <a:pt x="437" y="349"/>
                </a:cubicBezTo>
                <a:cubicBezTo>
                  <a:pt x="450" y="347"/>
                  <a:pt x="459" y="334"/>
                  <a:pt x="459" y="334"/>
                </a:cubicBezTo>
                <a:cubicBezTo>
                  <a:pt x="459" y="334"/>
                  <a:pt x="443" y="326"/>
                  <a:pt x="430" y="330"/>
                </a:cubicBezTo>
                <a:cubicBezTo>
                  <a:pt x="426" y="332"/>
                  <a:pt x="421" y="335"/>
                  <a:pt x="418" y="338"/>
                </a:cubicBezTo>
                <a:cubicBezTo>
                  <a:pt x="422" y="331"/>
                  <a:pt x="426" y="323"/>
                  <a:pt x="430" y="315"/>
                </a:cubicBezTo>
                <a:cubicBezTo>
                  <a:pt x="434" y="316"/>
                  <a:pt x="444" y="317"/>
                  <a:pt x="455" y="313"/>
                </a:cubicBezTo>
                <a:cubicBezTo>
                  <a:pt x="467" y="309"/>
                  <a:pt x="473" y="295"/>
                  <a:pt x="473" y="295"/>
                </a:cubicBezTo>
                <a:cubicBezTo>
                  <a:pt x="473" y="295"/>
                  <a:pt x="457" y="290"/>
                  <a:pt x="445" y="296"/>
                </a:cubicBezTo>
                <a:cubicBezTo>
                  <a:pt x="441" y="298"/>
                  <a:pt x="437" y="302"/>
                  <a:pt x="434" y="306"/>
                </a:cubicBezTo>
                <a:cubicBezTo>
                  <a:pt x="437" y="298"/>
                  <a:pt x="440" y="290"/>
                  <a:pt x="442" y="281"/>
                </a:cubicBezTo>
                <a:cubicBezTo>
                  <a:pt x="447" y="281"/>
                  <a:pt x="456" y="280"/>
                  <a:pt x="466" y="275"/>
                </a:cubicBezTo>
                <a:close/>
              </a:path>
            </a:pathLst>
          </a:custGeom>
          <a:solidFill>
            <a:srgbClr val="52AE30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b="0" i="0" dirty="0">
              <a:solidFill>
                <a:schemeClr val="bg1"/>
              </a:solidFill>
              <a:latin typeface="Squad Light" pitchFamily="2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79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608733" y="5215469"/>
            <a:ext cx="184662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b="0" i="0" dirty="0">
              <a:latin typeface="Squad Light" pitchFamily="2" charset="0"/>
            </a:endParaRPr>
          </a:p>
        </p:txBody>
      </p:sp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643915" y="294619"/>
            <a:ext cx="6195986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rgbClr val="006C3F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3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9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1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609441" y="350181"/>
            <a:ext cx="6195986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rgbClr val="006C3F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23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86104" y="2493664"/>
            <a:ext cx="4411551" cy="27959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quad Ligh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uk-UA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f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96" y="1865086"/>
            <a:ext cx="440267" cy="440267"/>
          </a:xfrm>
          <a:prstGeom prst="rect">
            <a:avLst/>
          </a:prstGeom>
        </p:spPr>
      </p:pic>
      <p:pic>
        <p:nvPicPr>
          <p:cNvPr id="7" name="Picture 6" descr="graf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96" y="5607353"/>
            <a:ext cx="440267" cy="4402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19737" y="4895979"/>
            <a:ext cx="1301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dirty="0">
                <a:solidFill>
                  <a:schemeClr val="bg1"/>
                </a:solidFill>
                <a:latin typeface="Squad Light" pitchFamily="2" charset="0"/>
              </a:rPr>
              <a:t>Mobile app #1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04010" y="4899705"/>
            <a:ext cx="1301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dirty="0">
                <a:solidFill>
                  <a:schemeClr val="bg1"/>
                </a:solidFill>
                <a:latin typeface="Squad Light" pitchFamily="2" charset="0"/>
              </a:rPr>
              <a:t>Mobile App #2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84896" y="1760561"/>
            <a:ext cx="1919114" cy="316628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Squad Ligh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uk-UA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946204" y="1766387"/>
            <a:ext cx="1792077" cy="316628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Squad Ligh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uk-UA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9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lap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ED1ADA-1BEE-654E-8ABF-1DAA12C18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12"/>
          <a:stretch/>
        </p:blipFill>
        <p:spPr>
          <a:xfrm>
            <a:off x="0" y="-62630"/>
            <a:ext cx="6933600" cy="69174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670F65B-04C0-A64D-BEBB-AEF90442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quad Heavy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C48D564-9A92-CF4B-9D56-DAA1D19B6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32" y="516015"/>
            <a:ext cx="1793288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9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f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96" y="1865086"/>
            <a:ext cx="440267" cy="440267"/>
          </a:xfrm>
          <a:prstGeom prst="rect">
            <a:avLst/>
          </a:prstGeom>
        </p:spPr>
      </p:pic>
      <p:pic>
        <p:nvPicPr>
          <p:cNvPr id="7" name="Picture 6" descr="graf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96" y="5607353"/>
            <a:ext cx="440267" cy="440267"/>
          </a:xfrm>
          <a:prstGeom prst="rect">
            <a:avLst/>
          </a:prstGeom>
        </p:spPr>
      </p:pic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78954" y="2130939"/>
            <a:ext cx="4643924" cy="279590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quad Ligh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uk-UA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05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f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96" y="1865086"/>
            <a:ext cx="440267" cy="440267"/>
          </a:xfrm>
          <a:prstGeom prst="rect">
            <a:avLst/>
          </a:prstGeom>
        </p:spPr>
      </p:pic>
      <p:pic>
        <p:nvPicPr>
          <p:cNvPr id="7" name="Picture 6" descr="grafic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96" y="5607353"/>
            <a:ext cx="440267" cy="4402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387600" y="1729287"/>
            <a:ext cx="1390650" cy="1755160"/>
          </a:xfrm>
          <a:custGeom>
            <a:avLst/>
            <a:gdLst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2014537 h 2014537"/>
              <a:gd name="connsiteX4" fmla="*/ 0 w 3243262"/>
              <a:gd name="connsiteY4" fmla="*/ 0 h 2014537"/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262" h="2014537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quad Light" pitchFamily="2" charset="0"/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643915" y="337105"/>
            <a:ext cx="6195986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3100" b="0" i="0">
                <a:solidFill>
                  <a:srgbClr val="006C3F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2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tp_pictures_4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217403" cy="6874079"/>
          </a:xfrm>
          <a:prstGeom prst="rect">
            <a:avLst/>
          </a:prstGeom>
        </p:spPr>
      </p:pic>
      <p:sp>
        <p:nvSpPr>
          <p:cNvPr id="14" name="AutoShape 30"/>
          <p:cNvSpPr>
            <a:spLocks/>
          </p:cNvSpPr>
          <p:nvPr userDrawn="1"/>
        </p:nvSpPr>
        <p:spPr bwMode="auto">
          <a:xfrm>
            <a:off x="-28577" y="1"/>
            <a:ext cx="12217402" cy="685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2">
              <a:lumMod val="25000"/>
              <a:alpha val="35000"/>
            </a:schemeClr>
          </a:solidFill>
          <a:ln>
            <a:noFill/>
          </a:ln>
          <a:effectLst/>
        </p:spPr>
        <p:txBody>
          <a:bodyPr lIns="60947" tIns="60947" rIns="60947" bIns="60947" anchor="ctr"/>
          <a:lstStyle/>
          <a:p>
            <a:endParaRPr lang="es-ES" b="0" i="0" dirty="0">
              <a:solidFill>
                <a:prstClr val="white"/>
              </a:solidFill>
              <a:latin typeface="Squad Light" pitchFamily="2" charset="0"/>
              <a:cs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" y="3606800"/>
            <a:ext cx="12217404" cy="3251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quad Light" pitchFamily="2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" y="3606800"/>
            <a:ext cx="12200470" cy="0"/>
          </a:xfrm>
          <a:prstGeom prst="line">
            <a:avLst/>
          </a:prstGeom>
          <a:ln w="76200">
            <a:solidFill>
              <a:srgbClr val="52AE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49795" y="3010898"/>
            <a:ext cx="3272330" cy="1615694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Squad Ligh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uk-UA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388846" y="2980620"/>
            <a:ext cx="3272330" cy="1615694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Squad Ligh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uk-UA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295360" y="2671178"/>
            <a:ext cx="3538455" cy="1955414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Squad Ligh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uk-UA" dirty="0"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55" y="536693"/>
            <a:ext cx="1793288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05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o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10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 indító fehér háttérr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400EB3-29D8-414A-AAD2-F487D9765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586" y="-7231390"/>
            <a:ext cx="1224273" cy="258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348E8E-9432-B247-BE46-93C4A4160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00"/>
          <a:stretch/>
        </p:blipFill>
        <p:spPr>
          <a:xfrm>
            <a:off x="0" y="-50104"/>
            <a:ext cx="6933236" cy="69174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6ACFE73-4DC4-C347-A0F4-7F9A3EC60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rgbClr val="006C3F"/>
                </a:solidFill>
                <a:latin typeface="Squad Heavy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967A766-4AFE-0A44-B3A3-06856E0D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6C3F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330" y="584569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indító képpel a hátté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3730B21D-6277-FC46-A6FC-FBFEE855A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6C3F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hu-H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D13C30-BA89-694E-A49E-0E67DF2CF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00"/>
          <a:stretch/>
        </p:blipFill>
        <p:spPr>
          <a:xfrm>
            <a:off x="0" y="-62630"/>
            <a:ext cx="6933236" cy="691743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1F5AF8A-AC62-8A44-8816-10BA32558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1997242"/>
            <a:ext cx="6477802" cy="2786513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Squad Heavy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hu-H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317904B9-51DD-0B4C-92DB-ED2CA4B3F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6" y="4860757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quad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538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ltalános szöveges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643915" y="564849"/>
            <a:ext cx="6195986" cy="615553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algn="l">
              <a:defRPr sz="5000" b="0" i="0">
                <a:solidFill>
                  <a:srgbClr val="59B95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037751-4367-E241-BC81-E83554F5F2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0F8FE7-80B7-954C-8542-6D93C9AEA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525" y="1773238"/>
            <a:ext cx="10707688" cy="4402137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6C3F"/>
                </a:solidFill>
                <a:latin typeface="Squad" pitchFamily="2" charset="0"/>
              </a:defRPr>
            </a:lvl1pPr>
            <a:lvl2pPr>
              <a:defRPr sz="2400" b="0" i="0">
                <a:solidFill>
                  <a:srgbClr val="006C3F"/>
                </a:solidFill>
                <a:latin typeface="Squad Light" pitchFamily="2" charset="0"/>
              </a:defRPr>
            </a:lvl2pPr>
            <a:lvl3pPr>
              <a:defRPr sz="2000" b="0" i="0">
                <a:solidFill>
                  <a:srgbClr val="006C3F"/>
                </a:solidFill>
                <a:latin typeface="Squad Light" pitchFamily="2" charset="0"/>
              </a:defRPr>
            </a:lvl3pPr>
            <a:lvl4pPr>
              <a:defRPr sz="1600" b="0" i="0">
                <a:solidFill>
                  <a:srgbClr val="006C3F"/>
                </a:solidFill>
                <a:latin typeface="Squad Light" pitchFamily="2" charset="0"/>
              </a:defRPr>
            </a:lvl4pPr>
            <a:lvl5pPr>
              <a:defRPr sz="1400" b="0" i="0">
                <a:solidFill>
                  <a:srgbClr val="006C3F"/>
                </a:solidFill>
                <a:latin typeface="Squad Light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31" y="549127"/>
            <a:ext cx="176230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>
          <a:gsLst>
            <a:gs pos="0">
              <a:srgbClr val="50B848"/>
            </a:gs>
            <a:gs pos="100000">
              <a:srgbClr val="B7C72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278" y="529662"/>
            <a:ext cx="1793288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550" y="611203"/>
            <a:ext cx="1764000" cy="2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6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F60B64-80A2-CA41-99D8-EF9349962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7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49" r:id="rId5"/>
    <p:sldLayoutId id="2147483654" r:id="rId6"/>
    <p:sldLayoutId id="2147483657" r:id="rId7"/>
    <p:sldLayoutId id="2147483659" r:id="rId8"/>
    <p:sldLayoutId id="2147483718" r:id="rId9"/>
    <p:sldLayoutId id="2147483660" r:id="rId10"/>
    <p:sldLayoutId id="2147483661" r:id="rId11"/>
    <p:sldLayoutId id="2147483662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17" r:id="rId33"/>
  </p:sldLayoutIdLst>
  <p:txStyles>
    <p:titleStyle>
      <a:lvl1pPr algn="ctr" defTabSz="6094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60949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e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070F2A2-BFF2-6144-A2B3-243D9FAE24CB}"/>
              </a:ext>
            </a:extLst>
          </p:cNvPr>
          <p:cNvSpPr txBox="1">
            <a:spLocks/>
          </p:cNvSpPr>
          <p:nvPr/>
        </p:nvSpPr>
        <p:spPr>
          <a:xfrm>
            <a:off x="3542190" y="1599279"/>
            <a:ext cx="5157927" cy="2786513"/>
          </a:xfrm>
          <a:prstGeom prst="rect">
            <a:avLst/>
          </a:prstGeom>
        </p:spPr>
        <p:txBody>
          <a:bodyPr anchor="b"/>
          <a:lstStyle>
            <a:lvl1pPr algn="l" defTabSz="60949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err="1">
                <a:solidFill>
                  <a:srgbClr val="006C3F"/>
                </a:solidFill>
                <a:latin typeface="Squad Heavy" pitchFamily="2" charset="0"/>
              </a:rPr>
              <a:t>Lakáspiaci</a:t>
            </a:r>
            <a:r>
              <a:rPr lang="en-US" b="1" i="0" dirty="0">
                <a:solidFill>
                  <a:srgbClr val="006C3F"/>
                </a:solidFill>
                <a:latin typeface="Squad Heavy" pitchFamily="2" charset="0"/>
              </a:rPr>
              <a:t> </a:t>
            </a:r>
            <a:r>
              <a:rPr lang="hu-HU" b="1" i="0" dirty="0">
                <a:solidFill>
                  <a:srgbClr val="006C3F"/>
                </a:solidFill>
                <a:latin typeface="Squad Heavy" pitchFamily="2" charset="0"/>
              </a:rPr>
              <a:t>helyzetkép és várakozások</a:t>
            </a:r>
          </a:p>
        </p:txBody>
      </p:sp>
      <p:pic>
        <p:nvPicPr>
          <p:cNvPr id="8" name="otp_logo">
            <a:extLst>
              <a:ext uri="{FF2B5EF4-FFF2-40B4-BE49-F238E27FC236}">
                <a16:creationId xmlns:a16="http://schemas.microsoft.com/office/drawing/2014/main" xmlns="" id="{E6FBE2B4-7A41-B44C-971D-BE6754897B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981D210A-FB46-4AD6-809F-53B6242E413A}"/>
              </a:ext>
            </a:extLst>
          </p:cNvPr>
          <p:cNvSpPr txBox="1">
            <a:spLocks/>
          </p:cNvSpPr>
          <p:nvPr/>
        </p:nvSpPr>
        <p:spPr>
          <a:xfrm>
            <a:off x="3574079" y="4714908"/>
            <a:ext cx="3951263" cy="1183165"/>
          </a:xfrm>
          <a:prstGeom prst="rect">
            <a:avLst/>
          </a:prstGeom>
        </p:spPr>
        <p:txBody>
          <a:bodyPr/>
          <a:lstStyle>
            <a:lvl1pPr marL="0" indent="0" algn="l" defTabSz="609493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bg1"/>
                </a:solidFill>
                <a:latin typeface="Squad Light" pitchFamily="2" charset="0"/>
                <a:ea typeface="+mn-ea"/>
                <a:cs typeface="+mn-cs"/>
              </a:defRPr>
            </a:lvl1pPr>
            <a:lvl2pPr marL="4572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i="1" dirty="0">
                <a:solidFill>
                  <a:srgbClr val="006C3F"/>
                </a:solidFill>
              </a:rPr>
              <a:t>EUFIM Szeminárium,</a:t>
            </a:r>
          </a:p>
          <a:p>
            <a:r>
              <a:rPr lang="hu-HU" sz="3200" i="1" dirty="0">
                <a:solidFill>
                  <a:srgbClr val="006C3F"/>
                </a:solidFill>
              </a:rPr>
              <a:t>2022.09.30.</a:t>
            </a:r>
            <a:endParaRPr lang="en-US" sz="3200" i="1" dirty="0">
              <a:solidFill>
                <a:srgbClr val="006C3F"/>
              </a:solidFill>
            </a:endParaRPr>
          </a:p>
        </p:txBody>
      </p:sp>
      <p:graphicFrame>
        <p:nvGraphicFramePr>
          <p:cNvPr id="14" name="Object 16">
            <a:extLst>
              <a:ext uri="{FF2B5EF4-FFF2-40B4-BE49-F238E27FC236}">
                <a16:creationId xmlns:a16="http://schemas.microsoft.com/office/drawing/2014/main" xmlns="" id="{D143A335-A184-42A7-B917-0B1181755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83626"/>
              </p:ext>
            </p:extLst>
          </p:nvPr>
        </p:nvGraphicFramePr>
        <p:xfrm>
          <a:off x="8931657" y="199688"/>
          <a:ext cx="29019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2901702" imgH="426612" progId="">
                  <p:embed/>
                </p:oleObj>
              </mc:Choice>
              <mc:Fallback>
                <p:oleObj name="Image" r:id="rId5" imgW="2901702" imgH="426612" progId="">
                  <p:embed/>
                  <p:pic>
                    <p:nvPicPr>
                      <p:cNvPr id="10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657" y="199688"/>
                        <a:ext cx="29019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51797297-C433-4CAF-B995-6E398C44DF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96" y="669209"/>
            <a:ext cx="3059832" cy="451326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981D210A-FB46-4AD6-809F-53B6242E413A}"/>
              </a:ext>
            </a:extLst>
          </p:cNvPr>
          <p:cNvSpPr txBox="1">
            <a:spLocks/>
          </p:cNvSpPr>
          <p:nvPr/>
        </p:nvSpPr>
        <p:spPr>
          <a:xfrm>
            <a:off x="8872695" y="4757068"/>
            <a:ext cx="3112867" cy="1499469"/>
          </a:xfrm>
          <a:prstGeom prst="rect">
            <a:avLst/>
          </a:prstGeom>
        </p:spPr>
        <p:txBody>
          <a:bodyPr/>
          <a:lstStyle>
            <a:lvl1pPr marL="0" indent="0" algn="l" defTabSz="609493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bg1"/>
                </a:solidFill>
                <a:latin typeface="Squad Light" pitchFamily="2" charset="0"/>
                <a:ea typeface="+mn-ea"/>
                <a:cs typeface="+mn-cs"/>
              </a:defRPr>
            </a:lvl1pPr>
            <a:lvl2pPr marL="4572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06C3F"/>
                </a:solidFill>
              </a:rPr>
              <a:t>Valkó Dávid</a:t>
            </a:r>
          </a:p>
          <a:p>
            <a:pPr algn="r"/>
            <a:r>
              <a:rPr lang="hu-HU" dirty="0">
                <a:solidFill>
                  <a:srgbClr val="006C3F"/>
                </a:solidFill>
              </a:rPr>
              <a:t>v</a:t>
            </a:r>
            <a:r>
              <a:rPr lang="en-US" dirty="0" err="1">
                <a:solidFill>
                  <a:srgbClr val="006C3F"/>
                </a:solidFill>
              </a:rPr>
              <a:t>ezető</a:t>
            </a:r>
            <a:r>
              <a:rPr lang="en-US" dirty="0">
                <a:solidFill>
                  <a:srgbClr val="006C3F"/>
                </a:solidFill>
              </a:rPr>
              <a:t> </a:t>
            </a:r>
            <a:r>
              <a:rPr lang="en-US" dirty="0" err="1">
                <a:solidFill>
                  <a:srgbClr val="006C3F"/>
                </a:solidFill>
              </a:rPr>
              <a:t>elemző</a:t>
            </a:r>
            <a:endParaRPr lang="en-US" dirty="0">
              <a:solidFill>
                <a:srgbClr val="006C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4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-1" y="4526650"/>
            <a:ext cx="3416531" cy="2331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070F2A2-BFF2-6144-A2B3-243D9FAE24CB}"/>
              </a:ext>
            </a:extLst>
          </p:cNvPr>
          <p:cNvSpPr txBox="1">
            <a:spLocks/>
          </p:cNvSpPr>
          <p:nvPr/>
        </p:nvSpPr>
        <p:spPr>
          <a:xfrm>
            <a:off x="298541" y="320474"/>
            <a:ext cx="9785550" cy="940155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000" b="1" i="0">
                <a:solidFill>
                  <a:srgbClr val="59B951"/>
                </a:solidFill>
                <a:latin typeface="Squad Heavy" panose="020B060402020202020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Területi</a:t>
            </a:r>
            <a:r>
              <a:rPr lang="en-US" dirty="0"/>
              <a:t> </a:t>
            </a:r>
            <a:r>
              <a:rPr lang="en-US" dirty="0" err="1"/>
              <a:t>eltérések</a:t>
            </a:r>
            <a:r>
              <a:rPr lang="en-US" dirty="0"/>
              <a:t> – </a:t>
            </a:r>
            <a:r>
              <a:rPr lang="en-US" dirty="0" err="1"/>
              <a:t>részletesen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endParaRPr lang="hu-HU" dirty="0"/>
          </a:p>
          <a:p>
            <a:r>
              <a:rPr lang="en-US" dirty="0"/>
              <a:t>OTP </a:t>
            </a:r>
            <a:r>
              <a:rPr lang="en-US" dirty="0" err="1"/>
              <a:t>Lakóingatlan</a:t>
            </a:r>
            <a:r>
              <a:rPr lang="en-US" dirty="0"/>
              <a:t> </a:t>
            </a:r>
            <a:r>
              <a:rPr lang="en-US" dirty="0" err="1"/>
              <a:t>Értéktérképekben</a:t>
            </a:r>
            <a:endParaRPr lang="en-US" dirty="0"/>
          </a:p>
        </p:txBody>
      </p:sp>
      <p:pic>
        <p:nvPicPr>
          <p:cNvPr id="8" name="otp_logo">
            <a:extLst>
              <a:ext uri="{FF2B5EF4-FFF2-40B4-BE49-F238E27FC236}">
                <a16:creationId xmlns:a16="http://schemas.microsoft.com/office/drawing/2014/main" xmlns="" id="{E6FBE2B4-7A41-B44C-971D-BE6754897B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  <p:graphicFrame>
        <p:nvGraphicFramePr>
          <p:cNvPr id="7" name="Object 16">
            <a:extLst>
              <a:ext uri="{FF2B5EF4-FFF2-40B4-BE49-F238E27FC236}">
                <a16:creationId xmlns:a16="http://schemas.microsoft.com/office/drawing/2014/main" xmlns="" id="{05FE7A80-3DDF-489C-953E-889E4B59F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96093"/>
              </p:ext>
            </p:extLst>
          </p:nvPr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Image" r:id="rId5" imgW="2901702" imgH="426612" progId="">
                  <p:embed/>
                </p:oleObj>
              </mc:Choice>
              <mc:Fallback>
                <p:oleObj name="Image" r:id="rId5" imgW="2901702" imgH="426612" progId="">
                  <p:embed/>
                  <p:pic>
                    <p:nvPicPr>
                      <p:cNvPr id="4" name="Object 16">
                        <a:extLst>
                          <a:ext uri="{FF2B5EF4-FFF2-40B4-BE49-F238E27FC236}">
                            <a16:creationId xmlns:a16="http://schemas.microsoft.com/office/drawing/2014/main" xmlns="" id="{3BD92AE8-C2B3-41D0-92E9-B02865CCF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3A57D3CF-9BE3-4FCC-BCDC-A7890A5720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35061A61-5F04-48D4-AC7D-530B26CE69FB}"/>
              </a:ext>
            </a:extLst>
          </p:cNvPr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500" dirty="0">
                <a:solidFill>
                  <a:srgbClr val="006C3F"/>
                </a:solidFill>
                <a:latin typeface="Squad" pitchFamily="2" charset="0"/>
              </a:rPr>
              <a:t>Forrás: OTP Lakóingatlan Értéktérkép 2022/1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C702839-8774-55D9-E29B-BDD0BA853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95642"/>
            <a:ext cx="5966732" cy="358004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650DAD81-DFFF-DDCC-0BC2-E397655090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8770" y="1560913"/>
            <a:ext cx="5049290" cy="48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xmlns="" id="{CAD48751-85F4-6858-DC2B-D2EE227E1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Image" r:id="rId3" imgW="2901702" imgH="426612" progId="">
                  <p:embed/>
                </p:oleObj>
              </mc:Choice>
              <mc:Fallback>
                <p:oleObj name="Image" r:id="rId3" imgW="2901702" imgH="426612" progId="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xmlns="" id="{CAD48751-85F4-6858-DC2B-D2EE227E1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xmlns="" id="{F2D14F4F-3204-FBB8-A5B9-9B948C9A70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xmlns="" id="{A98545AB-83FB-39C1-3696-402DE4706449}"/>
              </a:ext>
            </a:extLst>
          </p:cNvPr>
          <p:cNvSpPr txBox="1">
            <a:spLocks/>
          </p:cNvSpPr>
          <p:nvPr/>
        </p:nvSpPr>
        <p:spPr>
          <a:xfrm>
            <a:off x="230400" y="308576"/>
            <a:ext cx="8580438" cy="790382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59B951"/>
                </a:solidFill>
                <a:latin typeface="Squad Heavy" pitchFamily="2" charset="0"/>
                <a:ea typeface="+mj-ea"/>
                <a:cs typeface="Arial"/>
              </a:defRPr>
            </a:lvl1pPr>
          </a:lstStyle>
          <a:p>
            <a: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  <a:t>Várakozások</a:t>
            </a:r>
            <a:b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</a:br>
            <a:endParaRPr lang="hu-HU" sz="3000" b="1" i="1" dirty="0">
              <a:latin typeface="Squad Heavy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FF784EC8-81A5-2F6B-EDDE-BA86A508A97D}"/>
              </a:ext>
            </a:extLst>
          </p:cNvPr>
          <p:cNvSpPr txBox="1"/>
          <p:nvPr/>
        </p:nvSpPr>
        <p:spPr>
          <a:xfrm>
            <a:off x="212746" y="1110979"/>
            <a:ext cx="11763331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6C3F"/>
                </a:solidFill>
                <a:latin typeface="Squad Light" panose="00000400000000000000" pitchFamily="2" charset="0"/>
              </a:defRPr>
            </a:lvl1pPr>
            <a:lvl2pPr marL="952393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rgbClr val="006C3F"/>
                </a:solidFill>
                <a:latin typeface="Squad Heavy" panose="00000900000000000000" pitchFamily="2" charset="0"/>
              </a:defRPr>
            </a:lvl2pPr>
          </a:lstStyle>
          <a:p>
            <a:pPr marL="0" indent="0">
              <a:buNone/>
            </a:pPr>
            <a:r>
              <a:rPr lang="hu-HU" sz="2400" u="sng" dirty="0">
                <a:sym typeface="Wingdings" panose="05000000000000000000" pitchFamily="2" charset="2"/>
              </a:rPr>
              <a:t>M</a:t>
            </a:r>
            <a:r>
              <a:rPr lang="hu-HU" sz="2400" u="sng" dirty="0"/>
              <a:t>inden adott ahhoz, hogy </a:t>
            </a:r>
            <a:r>
              <a:rPr lang="hu-HU" sz="2400" u="sng" dirty="0">
                <a:latin typeface="Squad Heavy" panose="00000900000000000000" pitchFamily="2" charset="0"/>
              </a:rPr>
              <a:t>leforduló induljon a lakáspiacon</a:t>
            </a:r>
            <a:r>
              <a:rPr lang="hu-HU" sz="2400" u="sng" dirty="0"/>
              <a:t>:</a:t>
            </a:r>
          </a:p>
          <a:p>
            <a:pPr>
              <a:spcBef>
                <a:spcPct val="20000"/>
              </a:spcBef>
            </a:pPr>
            <a:r>
              <a:rPr lang="hu-HU" sz="2400" dirty="0">
                <a:latin typeface="Squad Heavy" panose="00000900000000000000" pitchFamily="2" charset="0"/>
              </a:rPr>
              <a:t>Romló makrókörnyezet</a:t>
            </a:r>
            <a:r>
              <a:rPr lang="hu-HU" sz="2400" dirty="0"/>
              <a:t>, lassuló növekedés</a:t>
            </a:r>
          </a:p>
          <a:p>
            <a:pPr>
              <a:spcBef>
                <a:spcPct val="20000"/>
              </a:spcBef>
            </a:pPr>
            <a:r>
              <a:rPr lang="hu-HU" sz="2400" dirty="0">
                <a:latin typeface="Squad Heavy" panose="00000900000000000000" pitchFamily="2" charset="0"/>
              </a:rPr>
              <a:t>Lassuló reálbér-dinamika</a:t>
            </a:r>
          </a:p>
          <a:p>
            <a:pPr>
              <a:spcBef>
                <a:spcPct val="20000"/>
              </a:spcBef>
            </a:pPr>
            <a:r>
              <a:rPr lang="hu-HU" sz="2400" dirty="0"/>
              <a:t>Egyszerre </a:t>
            </a:r>
            <a:r>
              <a:rPr lang="hu-HU" sz="2400" dirty="0">
                <a:latin typeface="Squad Heavy" panose="00000900000000000000" pitchFamily="2" charset="0"/>
              </a:rPr>
              <a:t>szigorít</a:t>
            </a:r>
            <a:r>
              <a:rPr lang="hu-HU" sz="2400" dirty="0"/>
              <a:t> a jegybank és a kormány</a:t>
            </a:r>
          </a:p>
          <a:p>
            <a:pPr>
              <a:spcBef>
                <a:spcPct val="20000"/>
              </a:spcBef>
            </a:pPr>
            <a:r>
              <a:rPr lang="hu-HU" sz="2400" dirty="0"/>
              <a:t>Részben </a:t>
            </a:r>
            <a:r>
              <a:rPr lang="hu-HU" sz="2400" dirty="0">
                <a:latin typeface="Squad Heavy" panose="00000900000000000000" pitchFamily="2" charset="0"/>
              </a:rPr>
              <a:t>kifutó támogatások</a:t>
            </a:r>
          </a:p>
          <a:p>
            <a:pPr>
              <a:spcBef>
                <a:spcPct val="20000"/>
              </a:spcBef>
            </a:pPr>
            <a:r>
              <a:rPr lang="hu-HU" sz="2400" dirty="0"/>
              <a:t>A </a:t>
            </a:r>
            <a:r>
              <a:rPr lang="hu-HU" sz="2400" dirty="0">
                <a:latin typeface="Squad Heavy" panose="00000900000000000000" pitchFamily="2" charset="0"/>
              </a:rPr>
              <a:t>hitelek</a:t>
            </a:r>
            <a:r>
              <a:rPr lang="hu-HU" sz="2400" dirty="0"/>
              <a:t> finanszírozási </a:t>
            </a:r>
            <a:r>
              <a:rPr lang="hu-HU" sz="2400" dirty="0">
                <a:latin typeface="Squad Heavy" panose="00000900000000000000" pitchFamily="2" charset="0"/>
              </a:rPr>
              <a:t>költsége</a:t>
            </a:r>
            <a:r>
              <a:rPr lang="hu-HU" sz="2400" dirty="0"/>
              <a:t> drámaian </a:t>
            </a:r>
            <a:r>
              <a:rPr lang="hu-HU" sz="2400" dirty="0">
                <a:latin typeface="Squad Heavy" panose="00000900000000000000" pitchFamily="2" charset="0"/>
              </a:rPr>
              <a:t>megugrik</a:t>
            </a:r>
          </a:p>
          <a:p>
            <a:pPr>
              <a:spcBef>
                <a:spcPct val="20000"/>
              </a:spcBef>
            </a:pPr>
            <a:r>
              <a:rPr lang="hu-HU" sz="2400" dirty="0"/>
              <a:t>Az idén meginduló</a:t>
            </a:r>
            <a:r>
              <a:rPr lang="hu-HU" sz="2400" dirty="0">
                <a:latin typeface="Squad Heavy" panose="00000900000000000000" pitchFamily="2" charset="0"/>
              </a:rPr>
              <a:t> forgalomcsökkenés </a:t>
            </a:r>
            <a:r>
              <a:rPr lang="hu-HU" sz="2400" dirty="0"/>
              <a:t>jövőre</a:t>
            </a:r>
            <a:r>
              <a:rPr lang="hu-HU" sz="2400" dirty="0">
                <a:latin typeface="Squad Heavy" panose="00000900000000000000" pitchFamily="2" charset="0"/>
              </a:rPr>
              <a:t> folytatódhat</a:t>
            </a:r>
          </a:p>
          <a:p>
            <a:pPr>
              <a:spcBef>
                <a:spcPct val="20000"/>
              </a:spcBef>
            </a:pPr>
            <a:r>
              <a:rPr lang="hu-HU" sz="2400" dirty="0"/>
              <a:t>Ha </a:t>
            </a:r>
            <a:r>
              <a:rPr lang="hu-HU" sz="2400" dirty="0">
                <a:latin typeface="Squad Heavy" panose="00000900000000000000" pitchFamily="2" charset="0"/>
              </a:rPr>
              <a:t>jönnek az EU-s pénzek</a:t>
            </a:r>
            <a:r>
              <a:rPr lang="hu-HU" sz="2400" dirty="0"/>
              <a:t>, akkor nem lesz recesszió, ez esetben csak lelassulhat az infláció alá az áremelkedés, azaz </a:t>
            </a:r>
            <a:r>
              <a:rPr lang="hu-HU" sz="2400" dirty="0">
                <a:latin typeface="Squad Heavy" panose="00000900000000000000" pitchFamily="2" charset="0"/>
              </a:rPr>
              <a:t>reálár-csökkenés</a:t>
            </a:r>
            <a:r>
              <a:rPr lang="hu-HU" sz="2400" dirty="0"/>
              <a:t> jöhet</a:t>
            </a:r>
          </a:p>
          <a:p>
            <a:pPr>
              <a:spcBef>
                <a:spcPct val="20000"/>
              </a:spcBef>
            </a:pPr>
            <a:r>
              <a:rPr lang="hu-HU" sz="2400" dirty="0">
                <a:latin typeface="Squad Heavy" panose="00000900000000000000" pitchFamily="2" charset="0"/>
              </a:rPr>
              <a:t>EU-s pénzek hiányában </a:t>
            </a:r>
            <a:r>
              <a:rPr lang="hu-HU" sz="2400" dirty="0"/>
              <a:t>azonban recesszió jöhet, ami akár </a:t>
            </a:r>
            <a:r>
              <a:rPr lang="hu-HU" sz="2400" dirty="0">
                <a:latin typeface="Squad Heavy" panose="00000900000000000000" pitchFamily="2" charset="0"/>
              </a:rPr>
              <a:t>nominális áresést</a:t>
            </a:r>
            <a:r>
              <a:rPr lang="hu-HU" sz="2400" dirty="0"/>
              <a:t> okozhat</a:t>
            </a:r>
          </a:p>
          <a:p>
            <a:pPr>
              <a:spcBef>
                <a:spcPct val="20000"/>
              </a:spcBef>
            </a:pPr>
            <a:r>
              <a:rPr lang="hu-HU" sz="2400" dirty="0">
                <a:latin typeface="Squad Heavy" panose="00000900000000000000" pitchFamily="2" charset="0"/>
              </a:rPr>
              <a:t>Területileg / termék </a:t>
            </a:r>
            <a:r>
              <a:rPr lang="hu-HU" sz="2400" dirty="0"/>
              <a:t>alapján a korábbinál </a:t>
            </a:r>
            <a:r>
              <a:rPr lang="hu-HU" sz="2400" dirty="0">
                <a:latin typeface="Squad Heavy" panose="00000900000000000000" pitchFamily="2" charset="0"/>
              </a:rPr>
              <a:t>szegmentáltabb </a:t>
            </a:r>
            <a:r>
              <a:rPr lang="hu-HU" sz="2400" dirty="0"/>
              <a:t>piacműködés várható</a:t>
            </a:r>
          </a:p>
        </p:txBody>
      </p:sp>
    </p:spTree>
    <p:extLst>
      <p:ext uri="{BB962C8B-B14F-4D97-AF65-F5344CB8AC3E}">
        <p14:creationId xmlns:p14="http://schemas.microsoft.com/office/powerpoint/2010/main" val="121327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25678E-B7A7-9B48-92D9-E8449B04F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0" r="-100000"/>
          <a:stretch/>
        </p:blipFill>
        <p:spPr>
          <a:xfrm>
            <a:off x="0" y="-62630"/>
            <a:ext cx="6933236" cy="69174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4070F2A2-BFF2-6144-A2B3-243D9FAE24CB}"/>
              </a:ext>
            </a:extLst>
          </p:cNvPr>
          <p:cNvSpPr txBox="1">
            <a:spLocks/>
          </p:cNvSpPr>
          <p:nvPr/>
        </p:nvSpPr>
        <p:spPr>
          <a:xfrm>
            <a:off x="3466618" y="2502633"/>
            <a:ext cx="9063656" cy="1162430"/>
          </a:xfrm>
          <a:prstGeom prst="rect">
            <a:avLst/>
          </a:prstGeom>
        </p:spPr>
        <p:txBody>
          <a:bodyPr anchor="b"/>
          <a:lstStyle>
            <a:lvl1pPr algn="l" defTabSz="609493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i="0" dirty="0">
                <a:solidFill>
                  <a:srgbClr val="006C3F"/>
                </a:solidFill>
                <a:latin typeface="Squad Heavy" pitchFamily="2" charset="0"/>
              </a:rPr>
              <a:t>Köszönöm a figyelmet!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6A24788-A34C-0748-BE08-836F1484AC64}"/>
              </a:ext>
            </a:extLst>
          </p:cNvPr>
          <p:cNvSpPr txBox="1">
            <a:spLocks/>
          </p:cNvSpPr>
          <p:nvPr/>
        </p:nvSpPr>
        <p:spPr>
          <a:xfrm>
            <a:off x="5419033" y="5571864"/>
            <a:ext cx="6477802" cy="1578543"/>
          </a:xfrm>
          <a:prstGeom prst="rect">
            <a:avLst/>
          </a:prstGeom>
        </p:spPr>
        <p:txBody>
          <a:bodyPr/>
          <a:lstStyle>
            <a:lvl1pPr marL="0" indent="0" algn="l" defTabSz="609493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bg1"/>
                </a:solidFill>
                <a:latin typeface="Squad Light" pitchFamily="2" charset="0"/>
                <a:ea typeface="+mn-ea"/>
                <a:cs typeface="+mn-cs"/>
              </a:defRPr>
            </a:lvl1pPr>
            <a:lvl2pPr marL="4572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09493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800" dirty="0">
              <a:solidFill>
                <a:srgbClr val="006C3F"/>
              </a:solidFill>
            </a:endParaRPr>
          </a:p>
        </p:txBody>
      </p:sp>
      <p:pic>
        <p:nvPicPr>
          <p:cNvPr id="8" name="otp_logo">
            <a:extLst>
              <a:ext uri="{FF2B5EF4-FFF2-40B4-BE49-F238E27FC236}">
                <a16:creationId xmlns:a16="http://schemas.microsoft.com/office/drawing/2014/main" xmlns="" id="{E6FBE2B4-7A41-B44C-971D-BE6754897B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xmlns="" id="{1C988F01-80CB-43A4-B3BD-62056ED09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09583"/>
              </p:ext>
            </p:extLst>
          </p:nvPr>
        </p:nvGraphicFramePr>
        <p:xfrm>
          <a:off x="8931657" y="5565346"/>
          <a:ext cx="29019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Image" r:id="rId6" imgW="2901702" imgH="426612" progId="">
                  <p:embed/>
                </p:oleObj>
              </mc:Choice>
              <mc:Fallback>
                <p:oleObj name="Image" r:id="rId6" imgW="2901702" imgH="426612" progId="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xmlns="" id="{1C988F01-80CB-43A4-B3BD-62056ED09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657" y="5565346"/>
                        <a:ext cx="29019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E79B6D12-CD76-4863-B975-1E47B339A1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16" y="6180862"/>
            <a:ext cx="3059832" cy="4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5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>
            <a:extLst>
              <a:ext uri="{FF2B5EF4-FFF2-40B4-BE49-F238E27FC236}">
                <a16:creationId xmlns:a16="http://schemas.microsoft.com/office/drawing/2014/main" xmlns="" id="{EDA3F7ED-3A01-814C-AF0C-3AF7B3B1E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844" y="282996"/>
            <a:ext cx="7786468" cy="752281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5000" b="0" i="0">
                <a:solidFill>
                  <a:srgbClr val="59B95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hu-HU" sz="3000" dirty="0"/>
              <a:t>A ciklikus lakáspiac fő elemei:</a:t>
            </a:r>
            <a:br>
              <a:rPr lang="hu-HU" sz="3000" dirty="0"/>
            </a:br>
            <a:r>
              <a:rPr lang="hu-HU" sz="3000" dirty="0"/>
              <a:t>Makró </a:t>
            </a:r>
            <a:r>
              <a:rPr lang="hu-HU" sz="3000" dirty="0">
                <a:sym typeface="Wingdings" panose="05000000000000000000" pitchFamily="2" charset="2"/>
              </a:rPr>
              <a:t> Tranzakció  Árak  Építés  Támogatások</a:t>
            </a:r>
            <a:endParaRPr lang="en-US" sz="3000" dirty="0"/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xmlns="" id="{35061A61-5F04-48D4-AC7D-530B26CE69FB}"/>
              </a:ext>
            </a:extLst>
          </p:cNvPr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500" dirty="0">
                <a:solidFill>
                  <a:srgbClr val="006C3F"/>
                </a:solidFill>
                <a:latin typeface="Squad" pitchFamily="2" charset="0"/>
              </a:rPr>
              <a:t>Forrás: OTP Bank Elemzési Központ, MNB</a:t>
            </a:r>
          </a:p>
        </p:txBody>
      </p:sp>
      <p:graphicFrame>
        <p:nvGraphicFramePr>
          <p:cNvPr id="42" name="Object 16">
            <a:extLst>
              <a:ext uri="{FF2B5EF4-FFF2-40B4-BE49-F238E27FC236}">
                <a16:creationId xmlns:a16="http://schemas.microsoft.com/office/drawing/2014/main" xmlns="" id="{09C0096A-9EA3-45C6-9E4B-6D3A8E3361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91466"/>
              </p:ext>
            </p:extLst>
          </p:nvPr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4" imgW="2901702" imgH="426612" progId="">
                  <p:embed/>
                </p:oleObj>
              </mc:Choice>
              <mc:Fallback>
                <p:oleObj name="Image" r:id="rId4" imgW="2901702" imgH="426612" progId="">
                  <p:embed/>
                  <p:pic>
                    <p:nvPicPr>
                      <p:cNvPr id="10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Kép 43">
            <a:extLst>
              <a:ext uri="{FF2B5EF4-FFF2-40B4-BE49-F238E27FC236}">
                <a16:creationId xmlns:a16="http://schemas.microsoft.com/office/drawing/2014/main" xmlns="" id="{4CE7F792-9DE5-4B58-A064-60D77054BE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CFE3389-C523-082E-94CD-3156F5DC5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8" y="1609486"/>
            <a:ext cx="7657595" cy="500045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9B4DDB8-7531-0572-9360-E48657DA3B0F}"/>
              </a:ext>
            </a:extLst>
          </p:cNvPr>
          <p:cNvSpPr txBox="1"/>
          <p:nvPr/>
        </p:nvSpPr>
        <p:spPr>
          <a:xfrm>
            <a:off x="1726391" y="1437902"/>
            <a:ext cx="45798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900" b="1" dirty="0">
                <a:solidFill>
                  <a:srgbClr val="006C3F"/>
                </a:solidFill>
                <a:latin typeface="Squad Heavy" pitchFamily="2" charset="0"/>
              </a:rPr>
              <a:t>Lakásárak és lakásépítések alakulása</a:t>
            </a:r>
            <a:endParaRPr lang="hu-HU" sz="1900" b="1" dirty="0">
              <a:solidFill>
                <a:srgbClr val="006C3F"/>
              </a:solidFill>
              <a:latin typeface="Squad Light" pitchFamily="2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AFC3EAE-2A7C-89EB-63BA-59ECE7087C24}"/>
              </a:ext>
            </a:extLst>
          </p:cNvPr>
          <p:cNvSpPr txBox="1"/>
          <p:nvPr/>
        </p:nvSpPr>
        <p:spPr>
          <a:xfrm>
            <a:off x="7738513" y="1441766"/>
            <a:ext cx="4370629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  <a:latin typeface="Squad Heavy" panose="00000900000000000000" pitchFamily="2" charset="0"/>
                <a:cs typeface="Arial" panose="020B0604020202020204" pitchFamily="34" charset="0"/>
              </a:rPr>
              <a:t>Lejtmenetek jellemzői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  <a:latin typeface="Squad Light" panose="000004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Recesszió / lassú növekedés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Emelkedő munkanélküliség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Magas / vágtató infláció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Szigorú jegybank, magas kamatok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Folyamatos fiskális kiigazítások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2000" dirty="0">
              <a:solidFill>
                <a:prstClr val="black"/>
              </a:solidFill>
              <a:latin typeface="Squad Light" panose="00000400000000000000" pitchFamily="2" charset="0"/>
              <a:cs typeface="Arial" panose="020B0604020202020204" pitchFamily="34" charset="0"/>
            </a:endParaRPr>
          </a:p>
          <a:p>
            <a:r>
              <a:rPr lang="hu-HU" sz="2000" dirty="0">
                <a:solidFill>
                  <a:srgbClr val="00B050"/>
                </a:solidFill>
                <a:latin typeface="Squad Heavy" panose="00000900000000000000" pitchFamily="2" charset="0"/>
                <a:cs typeface="Arial" panose="020B0604020202020204" pitchFamily="34" charset="0"/>
              </a:rPr>
              <a:t>Boom időszakok jellemzői</a:t>
            </a:r>
          </a:p>
          <a:p>
            <a:endParaRPr lang="hu-HU" sz="2000" dirty="0">
              <a:solidFill>
                <a:prstClr val="black"/>
              </a:solidFill>
              <a:latin typeface="Squad Light" panose="000004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Stabilizálódó / javuló makrókép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Csökkenő / alacsony munkanélküliség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Emelkedő reálbérek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Mérséklődő infláció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Csökkenő kamatok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Squad Light" panose="00000400000000000000" pitchFamily="2" charset="0"/>
                <a:cs typeface="Arial" panose="020B0604020202020204" pitchFamily="34" charset="0"/>
              </a:rPr>
              <a:t>Folyamatosan érkező költségvetési támogatások</a:t>
            </a:r>
          </a:p>
        </p:txBody>
      </p:sp>
    </p:spTree>
    <p:extLst>
      <p:ext uri="{BB962C8B-B14F-4D97-AF65-F5344CB8AC3E}">
        <p14:creationId xmlns:p14="http://schemas.microsoft.com/office/powerpoint/2010/main" val="174464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>
            <a:extLst>
              <a:ext uri="{FF2B5EF4-FFF2-40B4-BE49-F238E27FC236}">
                <a16:creationId xmlns:a16="http://schemas.microsoft.com/office/drawing/2014/main" xmlns="" id="{EDA3F7ED-3A01-814C-AF0C-3AF7B3B1E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399" y="283409"/>
            <a:ext cx="11160411" cy="752281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5000" b="0" i="0">
                <a:solidFill>
                  <a:srgbClr val="59B95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hu-HU" sz="3000" dirty="0"/>
              <a:t>Forgalom – A tavalyi bővülés után idén 10-15%-os </a:t>
            </a:r>
            <a:br>
              <a:rPr lang="hu-HU" sz="3000" dirty="0"/>
            </a:br>
            <a:r>
              <a:rPr lang="hu-HU" sz="3000" dirty="0"/>
              <a:t>visszaesés jöhet</a:t>
            </a:r>
            <a:endParaRPr lang="hu-HU" sz="3000" i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38AD3E25-BB92-47AD-8119-CC8650F873A0}"/>
              </a:ext>
            </a:extLst>
          </p:cNvPr>
          <p:cNvSpPr txBox="1"/>
          <p:nvPr/>
        </p:nvSpPr>
        <p:spPr>
          <a:xfrm>
            <a:off x="7244179" y="2026024"/>
            <a:ext cx="471280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Tavalyi becslésünk: ~160 ezer tranzakció. </a:t>
            </a:r>
            <a:r>
              <a:rPr lang="hu-HU" sz="2000" dirty="0">
                <a:solidFill>
                  <a:srgbClr val="006C3F"/>
                </a:solidFill>
                <a:latin typeface="Squad ExtraBold" panose="00000800000000000000" pitchFamily="2" charset="0"/>
              </a:rPr>
              <a:t>2021-ben minden adott volt egy jó évhez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…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6C3F"/>
              </a:solidFill>
              <a:latin typeface="Squad ExtraBold" panose="00000800000000000000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6C3F"/>
                </a:solidFill>
                <a:latin typeface="Squad ExtraBold" panose="00000800000000000000" pitchFamily="2" charset="0"/>
              </a:rPr>
              <a:t>2022-ben 10-15% visszaesés várható 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az eddigi tapasztalatok alapján. Az első negyedév jól indult (plusz jövedelmek, támogatások, ZOP hitel, még „kezelhető” kamatok), aztán háború, megtorpanó gazdaság, elszálló infláció, dráguló rezsi, növekvő kamatszintek…</a:t>
            </a:r>
            <a:endParaRPr lang="hu-HU" sz="2000" b="1" dirty="0">
              <a:solidFill>
                <a:srgbClr val="006C3F"/>
              </a:solidFill>
              <a:latin typeface="Squad Heavy" pitchFamily="2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7F99B0A7-EFAF-4CCE-B117-25CA25A15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24364"/>
              </p:ext>
            </p:extLst>
          </p:nvPr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4" imgW="2901702" imgH="426612" progId="">
                  <p:embed/>
                </p:oleObj>
              </mc:Choice>
              <mc:Fallback>
                <p:oleObj name="Image" r:id="rId4" imgW="2901702" imgH="426612" progId="">
                  <p:embed/>
                  <p:pic>
                    <p:nvPicPr>
                      <p:cNvPr id="42" name="Object 16">
                        <a:extLst>
                          <a:ext uri="{FF2B5EF4-FFF2-40B4-BE49-F238E27FC236}">
                            <a16:creationId xmlns:a16="http://schemas.microsoft.com/office/drawing/2014/main" xmlns="" id="{09C0096A-9EA3-45C6-9E4B-6D3A8E3361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270F445F-69E8-4593-9361-69283D64A8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AA8E55A1-DF86-4189-B887-2FE95A728498}"/>
              </a:ext>
            </a:extLst>
          </p:cNvPr>
          <p:cNvSpPr txBox="1"/>
          <p:nvPr/>
        </p:nvSpPr>
        <p:spPr>
          <a:xfrm>
            <a:off x="1797412" y="1688812"/>
            <a:ext cx="45798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900" b="1" dirty="0">
                <a:solidFill>
                  <a:srgbClr val="006C3F"/>
                </a:solidFill>
                <a:latin typeface="Squad Heavy" pitchFamily="2" charset="0"/>
              </a:rPr>
              <a:t>Lakáspiaci forgalom (ezer db)</a:t>
            </a:r>
            <a:endParaRPr lang="hu-HU" sz="1900" b="1" dirty="0">
              <a:solidFill>
                <a:srgbClr val="006C3F"/>
              </a:solidFill>
              <a:latin typeface="Squad Light" pitchFamily="2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35061A61-5F04-48D4-AC7D-530B26CE69FB}"/>
              </a:ext>
            </a:extLst>
          </p:cNvPr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500" dirty="0">
                <a:solidFill>
                  <a:srgbClr val="006C3F"/>
                </a:solidFill>
                <a:latin typeface="Squad" pitchFamily="2" charset="0"/>
              </a:rPr>
              <a:t>Forrás: KSH, OTP Jelzálogbank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BA089BEC-768F-8F45-7E92-F92DF500C4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82" t="871" r="1053" b="871"/>
          <a:stretch/>
        </p:blipFill>
        <p:spPr>
          <a:xfrm>
            <a:off x="231844" y="2026024"/>
            <a:ext cx="6760979" cy="39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>
            <a:extLst>
              <a:ext uri="{FF2B5EF4-FFF2-40B4-BE49-F238E27FC236}">
                <a16:creationId xmlns:a16="http://schemas.microsoft.com/office/drawing/2014/main" xmlns="" id="{EDA3F7ED-3A01-814C-AF0C-3AF7B3B1E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400" y="333744"/>
            <a:ext cx="9247871" cy="584776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5000" b="0" i="0">
                <a:solidFill>
                  <a:srgbClr val="59B95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  <a:t>Árszint – Idén még lehet reál növekedés, de jövőre </a:t>
            </a:r>
            <a:b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</a:br>
            <a: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  <a:t>stagnálás / csökkenés valószínűsíthető</a:t>
            </a:r>
            <a:endParaRPr lang="hu-HU" sz="3000" b="1" i="1" dirty="0">
              <a:latin typeface="Squad Heavy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23F4A639-102F-4753-8A64-210554411DCF}"/>
              </a:ext>
            </a:extLst>
          </p:cNvPr>
          <p:cNvSpPr txBox="1"/>
          <p:nvPr/>
        </p:nvSpPr>
        <p:spPr>
          <a:xfrm>
            <a:off x="7164280" y="2430556"/>
            <a:ext cx="478506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6C3F"/>
                </a:solidFill>
                <a:latin typeface="Squad Heavy" pitchFamily="2" charset="0"/>
              </a:rPr>
              <a:t>2022Q1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 (előzetes!) MNB adatok szerint </a:t>
            </a:r>
            <a:r>
              <a:rPr lang="hu-HU" sz="2000" b="1" dirty="0">
                <a:solidFill>
                  <a:srgbClr val="006C3F"/>
                </a:solidFill>
                <a:latin typeface="Squad Heavy" pitchFamily="2" charset="0"/>
              </a:rPr>
              <a:t>reál értéken országosan ~11% éves drágulás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, ezen belül Budapesten 7%, városokban 15%, községekben 5%.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u-HU" sz="2000" b="1" dirty="0">
              <a:solidFill>
                <a:srgbClr val="006C3F"/>
              </a:solidFill>
              <a:latin typeface="Squad Heavy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006C3F"/>
                </a:solidFill>
                <a:latin typeface="Squad Heavy" pitchFamily="2" charset="0"/>
              </a:rPr>
              <a:t>Éves szinten még lehet kétszámjegyű 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országos </a:t>
            </a:r>
            <a:r>
              <a:rPr lang="hu-HU" sz="2000" b="1" dirty="0">
                <a:solidFill>
                  <a:srgbClr val="006C3F"/>
                </a:solidFill>
                <a:latin typeface="Squad Heavy" pitchFamily="2" charset="0"/>
              </a:rPr>
              <a:t>reál drágulás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, de 2023-ban stagnálás / csökkenés valószínű. A </a:t>
            </a:r>
            <a:r>
              <a:rPr lang="hu-HU" sz="2000" dirty="0" err="1">
                <a:solidFill>
                  <a:srgbClr val="006C3F"/>
                </a:solidFill>
                <a:latin typeface="Squad Light" pitchFamily="2" charset="0"/>
              </a:rPr>
              <a:t>nominál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 változás egyelőre még nem megjósolható, de van esély a csökkenésre…</a:t>
            </a:r>
          </a:p>
        </p:txBody>
      </p:sp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xmlns="" id="{171892A6-D783-4FB0-BA31-4310EFF55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24364"/>
              </p:ext>
            </p:extLst>
          </p:nvPr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4" imgW="2901702" imgH="426612" progId="">
                  <p:embed/>
                </p:oleObj>
              </mc:Choice>
              <mc:Fallback>
                <p:oleObj name="Image" r:id="rId4" imgW="2901702" imgH="426612" progId="">
                  <p:embed/>
                  <p:pic>
                    <p:nvPicPr>
                      <p:cNvPr id="42" name="Object 16">
                        <a:extLst>
                          <a:ext uri="{FF2B5EF4-FFF2-40B4-BE49-F238E27FC236}">
                            <a16:creationId xmlns:a16="http://schemas.microsoft.com/office/drawing/2014/main" xmlns="" id="{09C0096A-9EA3-45C6-9E4B-6D3A8E3361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67E959C4-DD55-416A-85D4-A9FA516738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0878338-6D46-40A4-A125-F65AC1F3C782}"/>
              </a:ext>
            </a:extLst>
          </p:cNvPr>
          <p:cNvSpPr txBox="1"/>
          <p:nvPr/>
        </p:nvSpPr>
        <p:spPr>
          <a:xfrm>
            <a:off x="751032" y="1680219"/>
            <a:ext cx="5815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900" b="1" dirty="0">
                <a:solidFill>
                  <a:srgbClr val="006C3F"/>
                </a:solidFill>
                <a:latin typeface="Squad Heavy" pitchFamily="2" charset="0"/>
              </a:rPr>
              <a:t>OTP Lakóingatlan Érték Index (</a:t>
            </a:r>
            <a:r>
              <a:rPr lang="hu-HU" sz="1900" b="1" dirty="0" err="1">
                <a:solidFill>
                  <a:srgbClr val="006C3F"/>
                </a:solidFill>
                <a:latin typeface="Squad Heavy" pitchFamily="2" charset="0"/>
              </a:rPr>
              <a:t>nominál</a:t>
            </a:r>
            <a:r>
              <a:rPr lang="hu-HU" sz="1900" b="1" dirty="0">
                <a:solidFill>
                  <a:srgbClr val="006C3F"/>
                </a:solidFill>
                <a:latin typeface="Squad Heavy" pitchFamily="2" charset="0"/>
              </a:rPr>
              <a:t>, tiszta árváltozás, 2008=100)</a:t>
            </a:r>
            <a:endParaRPr lang="hu-HU" sz="1900" b="1" dirty="0">
              <a:solidFill>
                <a:srgbClr val="006C3F"/>
              </a:solidFill>
              <a:latin typeface="Squad Light" pitchFamily="2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35061A61-5F04-48D4-AC7D-530B26CE69FB}"/>
              </a:ext>
            </a:extLst>
          </p:cNvPr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500" dirty="0">
                <a:solidFill>
                  <a:srgbClr val="006C3F"/>
                </a:solidFill>
                <a:latin typeface="Squad" pitchFamily="2" charset="0"/>
              </a:rPr>
              <a:t>Forrás: MNB, OTP Jelzálogbank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F54FB2C8-CE08-D890-CFFA-0F55A42429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8" t="1660" r="1441" b="1760"/>
          <a:stretch/>
        </p:blipFill>
        <p:spPr>
          <a:xfrm>
            <a:off x="310392" y="2416030"/>
            <a:ext cx="6439079" cy="36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2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>
            <a:extLst>
              <a:ext uri="{FF2B5EF4-FFF2-40B4-BE49-F238E27FC236}">
                <a16:creationId xmlns:a16="http://schemas.microsoft.com/office/drawing/2014/main" xmlns="" id="{EDA3F7ED-3A01-814C-AF0C-3AF7B3B1E4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400" y="308576"/>
            <a:ext cx="8580438" cy="790382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5000" b="0" i="0">
                <a:solidFill>
                  <a:srgbClr val="59B951"/>
                </a:solidFill>
                <a:latin typeface="Squad Heavy" pitchFamily="2" charset="0"/>
                <a:cs typeface="Arial"/>
              </a:defRPr>
            </a:lvl1pPr>
          </a:lstStyle>
          <a:p>
            <a: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  <a:t>Lakásépítés – Az 5% áfa meghosszabbításával </a:t>
            </a:r>
            <a:b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</a:br>
            <a: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  <a:t>haladékot kaptak a lakásépítők </a:t>
            </a:r>
            <a:b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</a:br>
            <a:endParaRPr lang="hu-HU" sz="3000" b="1" i="1" dirty="0">
              <a:latin typeface="Squad Heavy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23F4A639-102F-4753-8A64-210554411DCF}"/>
              </a:ext>
            </a:extLst>
          </p:cNvPr>
          <p:cNvSpPr txBox="1"/>
          <p:nvPr/>
        </p:nvSpPr>
        <p:spPr>
          <a:xfrm>
            <a:off x="7350710" y="2370672"/>
            <a:ext cx="464302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2022H1-ben </a:t>
            </a:r>
            <a:r>
              <a:rPr lang="hu-HU" sz="2000" b="1" dirty="0">
                <a:solidFill>
                  <a:srgbClr val="006C3F"/>
                </a:solidFill>
                <a:latin typeface="Squad Heavy" pitchFamily="2" charset="0"/>
              </a:rPr>
              <a:t>építési engedély 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országosan év/év alapon +16%, ezen belül Budapesten +81%, </a:t>
            </a:r>
            <a:r>
              <a:rPr lang="hu-HU" sz="2000" dirty="0" err="1">
                <a:solidFill>
                  <a:srgbClr val="006C3F"/>
                </a:solidFill>
                <a:latin typeface="Squad Light" pitchFamily="2" charset="0"/>
              </a:rPr>
              <a:t>mjv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 -9%, többi város +20%, község +8%. </a:t>
            </a:r>
            <a:r>
              <a:rPr lang="hu-HU" sz="2000" b="1" dirty="0">
                <a:solidFill>
                  <a:srgbClr val="006C3F"/>
                </a:solidFill>
                <a:latin typeface="Squad Heavy" pitchFamily="2" charset="0"/>
              </a:rPr>
              <a:t>Használatbavételi engedély 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országosan -7%, ezen belül Budapesten -20%, </a:t>
            </a:r>
            <a:r>
              <a:rPr lang="hu-HU" sz="2000" dirty="0" err="1">
                <a:solidFill>
                  <a:srgbClr val="006C3F"/>
                </a:solidFill>
                <a:latin typeface="Squad Light" pitchFamily="2" charset="0"/>
              </a:rPr>
              <a:t>mjv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 -1%, többi város +7%, község +10%   </a:t>
            </a:r>
            <a:endParaRPr lang="hu-HU" sz="2000" b="1" dirty="0">
              <a:solidFill>
                <a:srgbClr val="006C3F"/>
              </a:solidFill>
              <a:latin typeface="Squad Heavy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6C3F"/>
              </a:solidFill>
              <a:latin typeface="Squad Light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Az </a:t>
            </a:r>
            <a:r>
              <a:rPr lang="hu-HU" sz="2000" b="1" dirty="0">
                <a:solidFill>
                  <a:srgbClr val="006C3F"/>
                </a:solidFill>
                <a:latin typeface="Squad Heavy" pitchFamily="2" charset="0"/>
              </a:rPr>
              <a:t>5%-os áfakulcs meghosszabbításával </a:t>
            </a:r>
            <a:r>
              <a:rPr lang="hu-HU" sz="2000" dirty="0">
                <a:solidFill>
                  <a:srgbClr val="006C3F"/>
                </a:solidFill>
                <a:latin typeface="Squad Light" pitchFamily="2" charset="0"/>
              </a:rPr>
              <a:t>két év haladékot kaptak a lakásépítők.</a:t>
            </a:r>
          </a:p>
        </p:txBody>
      </p:sp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xmlns="" id="{8898CAF8-46FE-4903-8A8E-0554A7065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24364"/>
              </p:ext>
            </p:extLst>
          </p:nvPr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4" imgW="2901702" imgH="426612" progId="">
                  <p:embed/>
                </p:oleObj>
              </mc:Choice>
              <mc:Fallback>
                <p:oleObj name="Image" r:id="rId4" imgW="2901702" imgH="426612" progId="">
                  <p:embed/>
                  <p:pic>
                    <p:nvPicPr>
                      <p:cNvPr id="42" name="Object 16">
                        <a:extLst>
                          <a:ext uri="{FF2B5EF4-FFF2-40B4-BE49-F238E27FC236}">
                            <a16:creationId xmlns:a16="http://schemas.microsoft.com/office/drawing/2014/main" xmlns="" id="{09C0096A-9EA3-45C6-9E4B-6D3A8E3361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8A5C9BD1-2969-4E29-9F9E-8ECC161463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27D09BAF-A889-4A3E-B0D1-558DCC7945DF}"/>
              </a:ext>
            </a:extLst>
          </p:cNvPr>
          <p:cNvSpPr txBox="1"/>
          <p:nvPr/>
        </p:nvSpPr>
        <p:spPr>
          <a:xfrm>
            <a:off x="902352" y="1669414"/>
            <a:ext cx="5958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900" b="1" dirty="0">
                <a:solidFill>
                  <a:srgbClr val="006C3F"/>
                </a:solidFill>
                <a:latin typeface="Squad Heavy" pitchFamily="2" charset="0"/>
              </a:rPr>
              <a:t>Kiadott új építési és használatbavételi engedélyek száma országosan (db)</a:t>
            </a:r>
            <a:endParaRPr lang="hu-HU" sz="1900" b="1" dirty="0">
              <a:solidFill>
                <a:srgbClr val="006C3F"/>
              </a:solidFill>
              <a:latin typeface="Squad Light" pitchFamily="2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35061A61-5F04-48D4-AC7D-530B26CE69FB}"/>
              </a:ext>
            </a:extLst>
          </p:cNvPr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500" dirty="0">
                <a:solidFill>
                  <a:srgbClr val="006C3F"/>
                </a:solidFill>
                <a:latin typeface="Squad" pitchFamily="2" charset="0"/>
              </a:rPr>
              <a:t>Forrás: KSH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FA1100A2-81E0-17FA-E2EC-F2B6A4F382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0" t="2173" r="399" b="1739"/>
          <a:stretch/>
        </p:blipFill>
        <p:spPr>
          <a:xfrm>
            <a:off x="570450" y="2449585"/>
            <a:ext cx="6541451" cy="37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xmlns="" id="{F1CC5AF3-E158-F363-4426-12FC439EB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47756"/>
              </p:ext>
            </p:extLst>
          </p:nvPr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" r:id="rId3" imgW="2901702" imgH="426612" progId="">
                  <p:embed/>
                </p:oleObj>
              </mc:Choice>
              <mc:Fallback>
                <p:oleObj name="Image" r:id="rId3" imgW="2901702" imgH="426612" progId="">
                  <p:embed/>
                  <p:pic>
                    <p:nvPicPr>
                      <p:cNvPr id="6" name="Object 16">
                        <a:extLst>
                          <a:ext uri="{FF2B5EF4-FFF2-40B4-BE49-F238E27FC236}">
                            <a16:creationId xmlns:a16="http://schemas.microsoft.com/office/drawing/2014/main" xmlns="" id="{8898CAF8-46FE-4903-8A8E-0554A70653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xmlns="" id="{B6DB87D9-E82B-B31A-99C3-377FDC223E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xmlns="" id="{10819274-1295-4217-9931-D2DD5B845821}"/>
              </a:ext>
            </a:extLst>
          </p:cNvPr>
          <p:cNvSpPr txBox="1">
            <a:spLocks/>
          </p:cNvSpPr>
          <p:nvPr/>
        </p:nvSpPr>
        <p:spPr>
          <a:xfrm>
            <a:off x="230400" y="308576"/>
            <a:ext cx="8580438" cy="790382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59B951"/>
                </a:solidFill>
                <a:latin typeface="Squad Heavy" pitchFamily="2" charset="0"/>
                <a:ea typeface="+mj-ea"/>
                <a:cs typeface="Arial"/>
              </a:defRPr>
            </a:lvl1pPr>
          </a:lstStyle>
          <a:p>
            <a: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  <a:t>Magyarországon 8 év alatt nagyon olcsóból nagyon</a:t>
            </a:r>
          </a:p>
          <a:p>
            <a: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  <a:t>drágává vált a lakáspiac</a:t>
            </a:r>
            <a:b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</a:br>
            <a:endParaRPr lang="hu-HU" sz="3000" b="1" i="1" dirty="0">
              <a:latin typeface="Squad Heavy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1F6584C-97C8-8794-030D-253507C830A7}"/>
              </a:ext>
            </a:extLst>
          </p:cNvPr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500" dirty="0">
                <a:solidFill>
                  <a:srgbClr val="006C3F"/>
                </a:solidFill>
                <a:latin typeface="Squad" pitchFamily="2" charset="0"/>
              </a:rPr>
              <a:t>Forrás: OTP Bank Elemzési Központ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588CE091-86A7-D533-C10D-FBF6A7029629}"/>
              </a:ext>
            </a:extLst>
          </p:cNvPr>
          <p:cNvSpPr txBox="1"/>
          <p:nvPr/>
        </p:nvSpPr>
        <p:spPr>
          <a:xfrm>
            <a:off x="1389035" y="1493545"/>
            <a:ext cx="4579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900" b="1" dirty="0">
                <a:solidFill>
                  <a:srgbClr val="006C3F"/>
                </a:solidFill>
                <a:latin typeface="Squad Heavy" pitchFamily="2" charset="0"/>
              </a:rPr>
              <a:t>Lakásárak eltérése a becsült egyensúlyi szinttől (%)</a:t>
            </a:r>
            <a:endParaRPr lang="hu-HU" sz="1900" b="1" dirty="0">
              <a:solidFill>
                <a:srgbClr val="006C3F"/>
              </a:solidFill>
              <a:latin typeface="Squad Light" pitchFamily="2" charset="0"/>
            </a:endParaRP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xmlns="" id="{DA7B0BF9-D006-2525-A806-2D49DA525D09}"/>
              </a:ext>
            </a:extLst>
          </p:cNvPr>
          <p:cNvGrpSpPr/>
          <p:nvPr/>
        </p:nvGrpSpPr>
        <p:grpSpPr>
          <a:xfrm>
            <a:off x="278354" y="2034736"/>
            <a:ext cx="6566326" cy="4240752"/>
            <a:chOff x="278354" y="2034736"/>
            <a:chExt cx="6566326" cy="4240752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xmlns="" id="{5C7C95F0-0480-30D1-E50C-3B5C4ABC8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96" t="551" r="473" b="1938"/>
            <a:stretch/>
          </p:blipFill>
          <p:spPr>
            <a:xfrm>
              <a:off x="278354" y="2034736"/>
              <a:ext cx="6566326" cy="4240752"/>
            </a:xfrm>
            <a:prstGeom prst="rect">
              <a:avLst/>
            </a:prstGeom>
          </p:spPr>
        </p:pic>
        <p:cxnSp>
          <p:nvCxnSpPr>
            <p:cNvPr id="9" name="Egyenes összekötő nyíllal 8">
              <a:extLst>
                <a:ext uri="{FF2B5EF4-FFF2-40B4-BE49-F238E27FC236}">
                  <a16:creationId xmlns:a16="http://schemas.microsoft.com/office/drawing/2014/main" xmlns="" id="{CC148E7D-F470-16D2-D9EE-F5232F1E434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84440" y="2823099"/>
              <a:ext cx="2071467" cy="2098080"/>
            </a:xfrm>
            <a:prstGeom prst="straightConnector1">
              <a:avLst/>
            </a:prstGeom>
            <a:solidFill>
              <a:srgbClr val="00664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13B6371E-DA0C-8A68-7CD1-9C1EFCE6B0AF}"/>
              </a:ext>
            </a:extLst>
          </p:cNvPr>
          <p:cNvSpPr txBox="1"/>
          <p:nvPr/>
        </p:nvSpPr>
        <p:spPr>
          <a:xfrm>
            <a:off x="7235301" y="2008268"/>
            <a:ext cx="467517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6C3F"/>
                </a:solidFill>
                <a:latin typeface="Squad Light" panose="00000400000000000000" pitchFamily="2" charset="0"/>
              </a:rPr>
              <a:t>Bár nehéz előre jelezni a </a:t>
            </a:r>
            <a:r>
              <a:rPr lang="hu-HU" sz="2000" dirty="0">
                <a:solidFill>
                  <a:srgbClr val="006C3F"/>
                </a:solidFill>
                <a:latin typeface="Squad Heavy" panose="00000900000000000000" pitchFamily="2" charset="0"/>
              </a:rPr>
              <a:t>felső fordulót</a:t>
            </a:r>
            <a:r>
              <a:rPr lang="hu-HU" sz="2000" dirty="0">
                <a:solidFill>
                  <a:srgbClr val="006C3F"/>
                </a:solidFill>
                <a:latin typeface="Squad Light" panose="00000400000000000000" pitchFamily="2" charset="0"/>
              </a:rPr>
              <a:t>, minden bizonnyal a </a:t>
            </a:r>
            <a:r>
              <a:rPr lang="hu-HU" sz="2000" dirty="0">
                <a:solidFill>
                  <a:srgbClr val="006C3F"/>
                </a:solidFill>
                <a:latin typeface="Squad Heavy" panose="00000900000000000000" pitchFamily="2" charset="0"/>
              </a:rPr>
              <a:t>környékén lehetünk</a:t>
            </a:r>
            <a:r>
              <a:rPr lang="hu-HU" sz="2000" dirty="0">
                <a:solidFill>
                  <a:srgbClr val="006C3F"/>
                </a:solidFill>
                <a:latin typeface="Squad Light" panose="00000400000000000000" pitchFamily="2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6C3F"/>
              </a:solidFill>
              <a:latin typeface="Squad Light" panose="00000400000000000000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6C3F"/>
                </a:solidFill>
                <a:latin typeface="Squad Light" panose="00000400000000000000" pitchFamily="2" charset="0"/>
              </a:rPr>
              <a:t>Közel </a:t>
            </a:r>
            <a:r>
              <a:rPr lang="hu-HU" sz="2000" dirty="0">
                <a:solidFill>
                  <a:srgbClr val="006C3F"/>
                </a:solidFill>
                <a:latin typeface="Squad Heavy" panose="00000900000000000000" pitchFamily="2" charset="0"/>
              </a:rPr>
              <a:t>10 éves boom után </a:t>
            </a:r>
            <a:r>
              <a:rPr lang="hu-HU" sz="2000" dirty="0">
                <a:solidFill>
                  <a:srgbClr val="006C3F"/>
                </a:solidFill>
                <a:latin typeface="Squad Light" panose="00000400000000000000" pitchFamily="2" charset="0"/>
              </a:rPr>
              <a:t>vagyunk, ez alatt:</a:t>
            </a:r>
          </a:p>
          <a:p>
            <a:pPr marL="952393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rgbClr val="006C3F"/>
                </a:solidFill>
                <a:latin typeface="Squad Heavy" panose="00000900000000000000" pitchFamily="2" charset="0"/>
              </a:rPr>
              <a:t>Reálértéken</a:t>
            </a:r>
            <a:r>
              <a:rPr lang="hu-HU" sz="2000" dirty="0">
                <a:solidFill>
                  <a:srgbClr val="006C3F"/>
                </a:solidFill>
                <a:latin typeface="Squad Light" panose="00000400000000000000" pitchFamily="2" charset="0"/>
              </a:rPr>
              <a:t> is kb. </a:t>
            </a:r>
            <a:r>
              <a:rPr lang="hu-HU" sz="2000" dirty="0">
                <a:solidFill>
                  <a:srgbClr val="006C3F"/>
                </a:solidFill>
                <a:latin typeface="Squad Heavy" panose="00000900000000000000" pitchFamily="2" charset="0"/>
              </a:rPr>
              <a:t>duplázódó</a:t>
            </a:r>
            <a:r>
              <a:rPr lang="hu-HU" sz="2000" dirty="0">
                <a:solidFill>
                  <a:srgbClr val="006C3F"/>
                </a:solidFill>
                <a:latin typeface="Squad Light" panose="00000400000000000000" pitchFamily="2" charset="0"/>
              </a:rPr>
              <a:t> árak</a:t>
            </a:r>
          </a:p>
          <a:p>
            <a:pPr marL="952393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rgbClr val="006C3F"/>
                </a:solidFill>
                <a:latin typeface="Squad Heavy" panose="00000900000000000000" pitchFamily="2" charset="0"/>
              </a:rPr>
              <a:t>Támogató környezet</a:t>
            </a:r>
            <a:r>
              <a:rPr lang="hu-HU" sz="2000" dirty="0">
                <a:solidFill>
                  <a:srgbClr val="006C3F"/>
                </a:solidFill>
                <a:latin typeface="Squad Light" panose="00000400000000000000" pitchFamily="2" charset="0"/>
              </a:rPr>
              <a:t>: alacsony kamatok, gyors gazdasági és bérnövekedés, költségvetési és MNB támogatások </a:t>
            </a:r>
          </a:p>
        </p:txBody>
      </p:sp>
    </p:spTree>
    <p:extLst>
      <p:ext uri="{BB962C8B-B14F-4D97-AF65-F5344CB8AC3E}">
        <p14:creationId xmlns:p14="http://schemas.microsoft.com/office/powerpoint/2010/main" val="239225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xmlns="" id="{BBB1DEA6-6357-7D2F-4BE4-66CEBFDD7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74946"/>
              </p:ext>
            </p:extLst>
          </p:nvPr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Image" r:id="rId3" imgW="2901702" imgH="426612" progId="">
                  <p:embed/>
                </p:oleObj>
              </mc:Choice>
              <mc:Fallback>
                <p:oleObj name="Image" r:id="rId3" imgW="2901702" imgH="426612" progId="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xmlns="" id="{F1CC5AF3-E158-F363-4426-12FC439EB0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xmlns="" id="{A48DE90C-2735-C742-CE10-7A524834E6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xmlns="" id="{E779E939-B04B-7D59-9ED3-F7E24D0C6167}"/>
              </a:ext>
            </a:extLst>
          </p:cNvPr>
          <p:cNvSpPr txBox="1">
            <a:spLocks/>
          </p:cNvSpPr>
          <p:nvPr/>
        </p:nvSpPr>
        <p:spPr>
          <a:xfrm>
            <a:off x="230400" y="308576"/>
            <a:ext cx="8580438" cy="790382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59B951"/>
                </a:solidFill>
                <a:latin typeface="Squad Heavy" pitchFamily="2" charset="0"/>
                <a:ea typeface="+mj-ea"/>
                <a:cs typeface="Arial"/>
              </a:defRPr>
            </a:lvl1pPr>
          </a:lstStyle>
          <a:p>
            <a: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  <a:t>Sokasodó ciklusfordulós jelek</a:t>
            </a:r>
            <a:b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</a:br>
            <a:endParaRPr lang="hu-HU" sz="3000" b="1" i="1" dirty="0">
              <a:latin typeface="Squad Heavy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917B9D6-F019-16E0-817F-E05F8001A6F2}"/>
              </a:ext>
            </a:extLst>
          </p:cNvPr>
          <p:cNvSpPr txBox="1"/>
          <p:nvPr/>
        </p:nvSpPr>
        <p:spPr>
          <a:xfrm>
            <a:off x="212746" y="1110979"/>
            <a:ext cx="11763331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6C3F"/>
                </a:solidFill>
                <a:latin typeface="Squad Light" panose="00000400000000000000" pitchFamily="2" charset="0"/>
              </a:defRPr>
            </a:lvl1pPr>
            <a:lvl2pPr marL="952393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rgbClr val="006C3F"/>
                </a:solidFill>
                <a:latin typeface="Squad Heavy" panose="00000900000000000000" pitchFamily="2" charset="0"/>
              </a:defRPr>
            </a:lvl2pPr>
          </a:lstStyle>
          <a:p>
            <a:r>
              <a:rPr lang="hu-HU" sz="2400" dirty="0">
                <a:latin typeface="Squad Heavy" panose="00000900000000000000" pitchFamily="2" charset="0"/>
              </a:rPr>
              <a:t>Visszaesés tranzakciószámban</a:t>
            </a:r>
          </a:p>
          <a:p>
            <a:r>
              <a:rPr lang="hu-HU" sz="2400" dirty="0"/>
              <a:t>A </a:t>
            </a:r>
            <a:r>
              <a:rPr lang="hu-HU" sz="2400" dirty="0">
                <a:latin typeface="Squad Heavy" panose="00000900000000000000" pitchFamily="2" charset="0"/>
              </a:rPr>
              <a:t>ciklusokat vezető </a:t>
            </a:r>
            <a:r>
              <a:rPr lang="hu-HU" sz="2400" dirty="0"/>
              <a:t>régiókban (</a:t>
            </a:r>
            <a:r>
              <a:rPr lang="hu-HU" sz="2400" dirty="0" err="1"/>
              <a:t>Bp</a:t>
            </a:r>
            <a:r>
              <a:rPr lang="hu-HU" sz="2400" dirty="0"/>
              <a:t>, Nyugat-Dunántúl) </a:t>
            </a:r>
            <a:r>
              <a:rPr lang="hu-HU" sz="2400" dirty="0">
                <a:latin typeface="Squad Heavy" panose="00000900000000000000" pitchFamily="2" charset="0"/>
              </a:rPr>
              <a:t>lassú az </a:t>
            </a:r>
            <a:r>
              <a:rPr lang="hu-HU" sz="2400" dirty="0" err="1">
                <a:latin typeface="Squad Heavy" panose="00000900000000000000" pitchFamily="2" charset="0"/>
              </a:rPr>
              <a:t>árnövekedés</a:t>
            </a:r>
            <a:endParaRPr lang="hu-HU" sz="2400" dirty="0">
              <a:latin typeface="Squad Heavy" panose="00000900000000000000" pitchFamily="2" charset="0"/>
            </a:endParaRPr>
          </a:p>
          <a:p>
            <a:r>
              <a:rPr lang="hu-HU" sz="2400" dirty="0">
                <a:latin typeface="Squad Heavy" panose="00000900000000000000" pitchFamily="2" charset="0"/>
              </a:rPr>
              <a:t>Budapesten</a:t>
            </a:r>
            <a:r>
              <a:rPr lang="hu-HU" sz="2400" dirty="0"/>
              <a:t>, a romló hozamlehetőség dacára mostanra nagyon </a:t>
            </a:r>
            <a:r>
              <a:rPr lang="hu-HU" sz="2400" dirty="0">
                <a:latin typeface="Squad Heavy" panose="00000900000000000000" pitchFamily="2" charset="0"/>
              </a:rPr>
              <a:t>magasra emelkedett a befektetési céllal vásárlók</a:t>
            </a:r>
            <a:r>
              <a:rPr lang="hu-HU" sz="2400" dirty="0"/>
              <a:t> aránya; a vevők mellett a korábbi </a:t>
            </a:r>
            <a:r>
              <a:rPr lang="hu-HU" sz="2400" dirty="0">
                <a:latin typeface="Squad Heavy" panose="00000900000000000000" pitchFamily="2" charset="0"/>
              </a:rPr>
              <a:t>befektetési eladók aránya is csúcson </a:t>
            </a:r>
          </a:p>
          <a:p>
            <a:r>
              <a:rPr lang="hu-HU" sz="2400" dirty="0">
                <a:latin typeface="Squad Heavy" panose="00000900000000000000" pitchFamily="2" charset="0"/>
              </a:rPr>
              <a:t>Szigorodó monetáris és fiskális </a:t>
            </a:r>
            <a:r>
              <a:rPr lang="hu-HU" sz="2400" dirty="0"/>
              <a:t>politika</a:t>
            </a:r>
          </a:p>
          <a:p>
            <a:r>
              <a:rPr lang="hu-HU" sz="2400" dirty="0"/>
              <a:t>2023-ban </a:t>
            </a:r>
            <a:r>
              <a:rPr lang="hu-HU" sz="2400" dirty="0">
                <a:latin typeface="Squad Heavy" panose="00000900000000000000" pitchFamily="2" charset="0"/>
              </a:rPr>
              <a:t>több támogatott konstrukció kieshet </a:t>
            </a:r>
            <a:r>
              <a:rPr lang="hu-HU" sz="2400" dirty="0"/>
              <a:t>(falusi CSOK, otthonfelújítási támogatás jelen állás szerint)</a:t>
            </a:r>
          </a:p>
          <a:p>
            <a:r>
              <a:rPr lang="hu-HU" sz="2400" dirty="0"/>
              <a:t>A </a:t>
            </a:r>
            <a:r>
              <a:rPr lang="hu-HU" sz="2400" dirty="0">
                <a:latin typeface="Squad Heavy" panose="00000900000000000000" pitchFamily="2" charset="0"/>
              </a:rPr>
              <a:t>piaci kamatok </a:t>
            </a:r>
            <a:r>
              <a:rPr lang="hu-HU" sz="2400" dirty="0"/>
              <a:t>viszont </a:t>
            </a:r>
            <a:r>
              <a:rPr lang="hu-HU" sz="2400" dirty="0">
                <a:latin typeface="Squad Heavy" panose="00000900000000000000" pitchFamily="2" charset="0"/>
              </a:rPr>
              <a:t>jelentősen emelkednek</a:t>
            </a:r>
            <a:r>
              <a:rPr lang="hu-HU" sz="2400" dirty="0"/>
              <a:t>, így a támogatott hitelek </a:t>
            </a:r>
            <a:r>
              <a:rPr lang="hu-HU" sz="2400" dirty="0">
                <a:latin typeface="Squad Heavy" panose="00000900000000000000" pitchFamily="2" charset="0"/>
              </a:rPr>
              <a:t>költségvetési finanszírozása</a:t>
            </a:r>
            <a:r>
              <a:rPr lang="hu-HU" sz="2400" dirty="0"/>
              <a:t> a magas kamatok mellett jelentősen </a:t>
            </a:r>
            <a:r>
              <a:rPr lang="hu-HU" sz="2400" dirty="0">
                <a:latin typeface="Squad Heavy" panose="00000900000000000000" pitchFamily="2" charset="0"/>
              </a:rPr>
              <a:t>emelkedik</a:t>
            </a:r>
          </a:p>
          <a:p>
            <a:r>
              <a:rPr lang="hu-HU" sz="2400" dirty="0"/>
              <a:t>2023-ban a </a:t>
            </a:r>
            <a:r>
              <a:rPr lang="hu-HU" sz="2400" dirty="0">
                <a:latin typeface="Squad Heavy" panose="00000900000000000000" pitchFamily="2" charset="0"/>
              </a:rPr>
              <a:t>reáljövedelem növekedése </a:t>
            </a:r>
            <a:r>
              <a:rPr lang="hu-HU" sz="2400" dirty="0"/>
              <a:t>drasztikusan </a:t>
            </a:r>
            <a:r>
              <a:rPr lang="hu-HU" sz="2400" dirty="0">
                <a:latin typeface="Squad Heavy" panose="00000900000000000000" pitchFamily="2" charset="0"/>
              </a:rPr>
              <a:t>lelassulhat</a:t>
            </a:r>
          </a:p>
          <a:p>
            <a:r>
              <a:rPr lang="hu-HU" sz="2400" dirty="0"/>
              <a:t>2021 végén </a:t>
            </a:r>
            <a:r>
              <a:rPr lang="hu-HU" sz="2400" dirty="0">
                <a:latin typeface="Squad Heavy" panose="00000900000000000000" pitchFamily="2" charset="0"/>
              </a:rPr>
              <a:t>kb. 150 ezer lakás építése volt folyamatban</a:t>
            </a:r>
            <a:r>
              <a:rPr lang="hu-HU" sz="2400" dirty="0"/>
              <a:t>; ez a mennyiség annyi, mint amennyi lakást 2012-2021 között összesen felépítettek</a:t>
            </a:r>
          </a:p>
        </p:txBody>
      </p:sp>
    </p:spTree>
    <p:extLst>
      <p:ext uri="{BB962C8B-B14F-4D97-AF65-F5344CB8AC3E}">
        <p14:creationId xmlns:p14="http://schemas.microsoft.com/office/powerpoint/2010/main" val="241214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xmlns="" id="{CAD48751-85F4-6858-DC2B-D2EE227E1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37036"/>
              </p:ext>
            </p:extLst>
          </p:nvPr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age" r:id="rId3" imgW="2901702" imgH="426612" progId="">
                  <p:embed/>
                </p:oleObj>
              </mc:Choice>
              <mc:Fallback>
                <p:oleObj name="Image" r:id="rId3" imgW="2901702" imgH="426612" progId="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xmlns="" id="{BBB1DEA6-6357-7D2F-4BE4-66CEBFDD7E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xmlns="" id="{F2D14F4F-3204-FBB8-A5B9-9B948C9A70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xmlns="" id="{A98545AB-83FB-39C1-3696-402DE4706449}"/>
              </a:ext>
            </a:extLst>
          </p:cNvPr>
          <p:cNvSpPr txBox="1">
            <a:spLocks/>
          </p:cNvSpPr>
          <p:nvPr/>
        </p:nvSpPr>
        <p:spPr>
          <a:xfrm>
            <a:off x="230400" y="308576"/>
            <a:ext cx="8580438" cy="790382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5000" b="0" i="0" kern="1200">
                <a:solidFill>
                  <a:srgbClr val="59B951"/>
                </a:solidFill>
                <a:latin typeface="Squad Heavy" pitchFamily="2" charset="0"/>
                <a:ea typeface="+mj-ea"/>
                <a:cs typeface="Arial"/>
              </a:defRPr>
            </a:lvl1pPr>
          </a:lstStyle>
          <a:p>
            <a: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  <a:t>Gyakorlati értékesítési tapasztalatok</a:t>
            </a:r>
            <a:br>
              <a:rPr lang="hu-HU" sz="3000" b="1" dirty="0">
                <a:latin typeface="Squad Heavy" panose="020B0604020202020204" charset="0"/>
                <a:cs typeface="Calibri" panose="020F0502020204030204" pitchFamily="34" charset="0"/>
              </a:rPr>
            </a:br>
            <a:endParaRPr lang="hu-HU" sz="3000" b="1" i="1" dirty="0">
              <a:latin typeface="Squad Heavy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2EBC5C1C-CF62-8839-3019-A4B8E85806BC}"/>
              </a:ext>
            </a:extLst>
          </p:cNvPr>
          <p:cNvSpPr txBox="1"/>
          <p:nvPr/>
        </p:nvSpPr>
        <p:spPr>
          <a:xfrm>
            <a:off x="212746" y="1288539"/>
            <a:ext cx="11763331" cy="51337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6C3F"/>
                </a:solidFill>
                <a:latin typeface="Squad Light" panose="00000400000000000000" pitchFamily="2" charset="0"/>
              </a:defRPr>
            </a:lvl1pPr>
            <a:lvl2pPr marL="952393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rgbClr val="006C3F"/>
                </a:solidFill>
                <a:latin typeface="Squad Heavy" panose="00000900000000000000" pitchFamily="2" charset="0"/>
              </a:defRPr>
            </a:lvl2pPr>
          </a:lstStyle>
          <a:p>
            <a:r>
              <a:rPr lang="hu-HU" sz="2600" dirty="0"/>
              <a:t>Pár év után, a vártnál hamarabb, mintha </a:t>
            </a:r>
            <a:r>
              <a:rPr lang="hu-HU" sz="2600" dirty="0">
                <a:latin typeface="Squad Heavy" panose="00000900000000000000" pitchFamily="2" charset="0"/>
              </a:rPr>
              <a:t>lecsengene az agglomerációs reneszánsz</a:t>
            </a:r>
          </a:p>
          <a:p>
            <a:r>
              <a:rPr lang="hu-HU" sz="2600" dirty="0"/>
              <a:t>Ugyanakkor </a:t>
            </a:r>
            <a:r>
              <a:rPr lang="hu-HU" sz="2600" dirty="0">
                <a:latin typeface="Squad Heavy" panose="00000900000000000000" pitchFamily="2" charset="0"/>
              </a:rPr>
              <a:t>Budapest belvárosa </a:t>
            </a:r>
            <a:r>
              <a:rPr lang="hu-HU" sz="2600" dirty="0"/>
              <a:t>ismét </a:t>
            </a:r>
            <a:r>
              <a:rPr lang="hu-HU" sz="2600" dirty="0">
                <a:latin typeface="Squad Heavy" panose="00000900000000000000" pitchFamily="2" charset="0"/>
              </a:rPr>
              <a:t>erősödik</a:t>
            </a:r>
          </a:p>
          <a:p>
            <a:r>
              <a:rPr lang="hu-HU" sz="2600" dirty="0">
                <a:latin typeface="Squad Heavy" panose="00000900000000000000" pitchFamily="2" charset="0"/>
              </a:rPr>
              <a:t>Növekvő alkupotenciál</a:t>
            </a:r>
            <a:r>
              <a:rPr lang="hu-HU" sz="2600" dirty="0"/>
              <a:t>, ami már a számokban is megmutatkozik (országosan 5,1% </a:t>
            </a:r>
            <a:r>
              <a:rPr lang="hu-HU" sz="2600" dirty="0">
                <a:sym typeface="Wingdings" panose="05000000000000000000" pitchFamily="2" charset="2"/>
              </a:rPr>
              <a:t> 5,8%, ezen belül Bp. 3,1%, </a:t>
            </a:r>
            <a:r>
              <a:rPr lang="hu-HU" sz="2600" dirty="0" err="1">
                <a:sym typeface="Wingdings" panose="05000000000000000000" pitchFamily="2" charset="2"/>
              </a:rPr>
              <a:t>mjv</a:t>
            </a:r>
            <a:r>
              <a:rPr lang="hu-HU" sz="2600" dirty="0">
                <a:sym typeface="Wingdings" panose="05000000000000000000" pitchFamily="2" charset="2"/>
              </a:rPr>
              <a:t> 4,9%, egyéb város 6,4%, község 7,0%)</a:t>
            </a:r>
            <a:endParaRPr lang="hu-HU" sz="2600" dirty="0"/>
          </a:p>
          <a:p>
            <a:r>
              <a:rPr lang="hu-HU" sz="2600" dirty="0"/>
              <a:t>A </a:t>
            </a:r>
            <a:r>
              <a:rPr lang="hu-HU" sz="2600" dirty="0">
                <a:latin typeface="Squad Heavy" panose="00000900000000000000" pitchFamily="2" charset="0"/>
              </a:rPr>
              <a:t>dráguló rezsi </a:t>
            </a:r>
            <a:r>
              <a:rPr lang="hu-HU" sz="2600" dirty="0"/>
              <a:t>és</a:t>
            </a:r>
            <a:r>
              <a:rPr lang="hu-HU" sz="2600" dirty="0">
                <a:latin typeface="Squad Heavy" panose="00000900000000000000" pitchFamily="2" charset="0"/>
              </a:rPr>
              <a:t> magas kamatok </a:t>
            </a:r>
            <a:r>
              <a:rPr lang="hu-HU" sz="2600" dirty="0"/>
              <a:t>okozta változások:</a:t>
            </a:r>
          </a:p>
          <a:p>
            <a:pPr lvl="1"/>
            <a:r>
              <a:rPr lang="hu-HU" sz="2600" dirty="0">
                <a:latin typeface="Squad Light" panose="00000400000000000000" pitchFamily="2" charset="0"/>
              </a:rPr>
              <a:t>Nagy alapterület </a:t>
            </a:r>
            <a:r>
              <a:rPr lang="hu-HU" sz="2600" dirty="0">
                <a:latin typeface="Squad Light" panose="00000400000000000000" pitchFamily="2" charset="0"/>
                <a:sym typeface="Wingdings" panose="05000000000000000000" pitchFamily="2" charset="2"/>
              </a:rPr>
              <a:t> </a:t>
            </a:r>
            <a:r>
              <a:rPr lang="hu-HU" sz="2600" dirty="0">
                <a:sym typeface="Wingdings" panose="05000000000000000000" pitchFamily="2" charset="2"/>
              </a:rPr>
              <a:t>kisebb </a:t>
            </a:r>
            <a:r>
              <a:rPr lang="hu-HU" sz="2600" dirty="0">
                <a:latin typeface="Squad Light" panose="00000400000000000000" pitchFamily="2" charset="0"/>
                <a:sym typeface="Wingdings" panose="05000000000000000000" pitchFamily="2" charset="2"/>
              </a:rPr>
              <a:t>méret</a:t>
            </a:r>
            <a:endParaRPr lang="hu-HU" sz="2600" dirty="0">
              <a:latin typeface="Squad Light" panose="00000400000000000000" pitchFamily="2" charset="0"/>
            </a:endParaRPr>
          </a:p>
          <a:p>
            <a:pPr lvl="1"/>
            <a:r>
              <a:rPr lang="hu-HU" sz="2600" dirty="0">
                <a:latin typeface="Squad Light" panose="00000400000000000000" pitchFamily="2" charset="0"/>
              </a:rPr>
              <a:t>Családi ház </a:t>
            </a:r>
            <a:r>
              <a:rPr lang="hu-HU" sz="2600" dirty="0">
                <a:latin typeface="Squad Light" panose="00000400000000000000" pitchFamily="2" charset="0"/>
                <a:sym typeface="Wingdings" panose="05000000000000000000" pitchFamily="2" charset="2"/>
              </a:rPr>
              <a:t> </a:t>
            </a:r>
            <a:r>
              <a:rPr lang="hu-HU" sz="2600" dirty="0">
                <a:sym typeface="Wingdings" panose="05000000000000000000" pitchFamily="2" charset="2"/>
              </a:rPr>
              <a:t>lakás</a:t>
            </a:r>
          </a:p>
          <a:p>
            <a:pPr lvl="1"/>
            <a:r>
              <a:rPr lang="hu-HU" sz="2600" dirty="0">
                <a:latin typeface="Squad Light" panose="00000400000000000000" pitchFamily="2" charset="0"/>
                <a:sym typeface="Wingdings" panose="05000000000000000000" pitchFamily="2" charset="2"/>
              </a:rPr>
              <a:t>Vidék  </a:t>
            </a:r>
            <a:r>
              <a:rPr lang="hu-HU" sz="2600" dirty="0">
                <a:sym typeface="Wingdings" panose="05000000000000000000" pitchFamily="2" charset="2"/>
              </a:rPr>
              <a:t>város</a:t>
            </a:r>
          </a:p>
          <a:p>
            <a:pPr lvl="1"/>
            <a:r>
              <a:rPr lang="hu-HU" sz="2600" dirty="0">
                <a:latin typeface="Squad Light" panose="00000400000000000000" pitchFamily="2" charset="0"/>
                <a:sym typeface="Wingdings" panose="05000000000000000000" pitchFamily="2" charset="2"/>
              </a:rPr>
              <a:t>Felújítandó, elavult  </a:t>
            </a:r>
            <a:r>
              <a:rPr lang="hu-HU" sz="2600" dirty="0">
                <a:sym typeface="Wingdings" panose="05000000000000000000" pitchFamily="2" charset="2"/>
              </a:rPr>
              <a:t>modern, energiahatékony, új</a:t>
            </a:r>
          </a:p>
          <a:p>
            <a:pPr lvl="1"/>
            <a:r>
              <a:rPr lang="hu-HU" sz="2600" dirty="0">
                <a:latin typeface="Squad Light" panose="00000400000000000000" pitchFamily="2" charset="0"/>
                <a:sym typeface="Wingdings" panose="05000000000000000000" pitchFamily="2" charset="2"/>
              </a:rPr>
              <a:t>Gázfűtés  </a:t>
            </a:r>
            <a:r>
              <a:rPr lang="hu-HU" sz="2600" dirty="0">
                <a:sym typeface="Wingdings" panose="05000000000000000000" pitchFamily="2" charset="2"/>
              </a:rPr>
              <a:t>gáz nélküli működés</a:t>
            </a:r>
            <a:endParaRPr lang="hu-HU" sz="2600" dirty="0">
              <a:latin typeface="Squad Light" panose="000004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811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-1" y="4526650"/>
            <a:ext cx="3416531" cy="2331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070F2A2-BFF2-6144-A2B3-243D9FAE24CB}"/>
              </a:ext>
            </a:extLst>
          </p:cNvPr>
          <p:cNvSpPr txBox="1">
            <a:spLocks/>
          </p:cNvSpPr>
          <p:nvPr/>
        </p:nvSpPr>
        <p:spPr>
          <a:xfrm>
            <a:off x="298541" y="231700"/>
            <a:ext cx="9785550" cy="9534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000" b="1" i="0">
                <a:solidFill>
                  <a:srgbClr val="59B951"/>
                </a:solidFill>
                <a:latin typeface="Squad Heavy" panose="020B060402020202020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Területi</a:t>
            </a:r>
            <a:r>
              <a:rPr lang="en-US" dirty="0"/>
              <a:t> </a:t>
            </a:r>
            <a:r>
              <a:rPr lang="en-US" dirty="0" err="1"/>
              <a:t>eltérések</a:t>
            </a:r>
            <a:r>
              <a:rPr lang="en-US" dirty="0"/>
              <a:t> – </a:t>
            </a:r>
            <a:r>
              <a:rPr lang="en-US" dirty="0" err="1"/>
              <a:t>részletesen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endParaRPr lang="hu-HU" dirty="0"/>
          </a:p>
          <a:p>
            <a:r>
              <a:rPr lang="en-US" dirty="0"/>
              <a:t>OTP </a:t>
            </a:r>
            <a:r>
              <a:rPr lang="en-US" dirty="0" err="1"/>
              <a:t>Lakóingatlan</a:t>
            </a:r>
            <a:r>
              <a:rPr lang="en-US" dirty="0"/>
              <a:t> </a:t>
            </a:r>
            <a:r>
              <a:rPr lang="en-US" dirty="0" err="1"/>
              <a:t>Értéktérképekben</a:t>
            </a:r>
            <a:endParaRPr lang="en-US" dirty="0"/>
          </a:p>
        </p:txBody>
      </p:sp>
      <p:pic>
        <p:nvPicPr>
          <p:cNvPr id="8" name="otp_logo">
            <a:extLst>
              <a:ext uri="{FF2B5EF4-FFF2-40B4-BE49-F238E27FC236}">
                <a16:creationId xmlns:a16="http://schemas.microsoft.com/office/drawing/2014/main" xmlns="" id="{E6FBE2B4-7A41-B44C-971D-BE6754897B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32" y="427822"/>
            <a:ext cx="1245697" cy="262565"/>
          </a:xfrm>
          <a:prstGeom prst="rect">
            <a:avLst/>
          </a:prstGeom>
        </p:spPr>
      </p:pic>
      <p:graphicFrame>
        <p:nvGraphicFramePr>
          <p:cNvPr id="26" name="Object 16">
            <a:extLst>
              <a:ext uri="{FF2B5EF4-FFF2-40B4-BE49-F238E27FC236}">
                <a16:creationId xmlns:a16="http://schemas.microsoft.com/office/drawing/2014/main" xmlns="" id="{438001D7-7E18-4BAC-B4F0-90956270E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96093"/>
              </p:ext>
            </p:extLst>
          </p:nvPr>
        </p:nvGraphicFramePr>
        <p:xfrm>
          <a:off x="10080850" y="299214"/>
          <a:ext cx="1743719" cy="25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Image" r:id="rId5" imgW="2901702" imgH="426612" progId="">
                  <p:embed/>
                </p:oleObj>
              </mc:Choice>
              <mc:Fallback>
                <p:oleObj name="Image" r:id="rId5" imgW="2901702" imgH="426612" progId="">
                  <p:embed/>
                  <p:pic>
                    <p:nvPicPr>
                      <p:cNvPr id="4" name="Object 16">
                        <a:extLst>
                          <a:ext uri="{FF2B5EF4-FFF2-40B4-BE49-F238E27FC236}">
                            <a16:creationId xmlns:a16="http://schemas.microsoft.com/office/drawing/2014/main" xmlns="" id="{3BD92AE8-C2B3-41D0-92E9-B02865CCF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50" y="299214"/>
                        <a:ext cx="1743719" cy="256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Kép 27">
            <a:extLst>
              <a:ext uri="{FF2B5EF4-FFF2-40B4-BE49-F238E27FC236}">
                <a16:creationId xmlns:a16="http://schemas.microsoft.com/office/drawing/2014/main" xmlns="" id="{524F6724-E128-4B79-B6B9-428E111438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83" y="647734"/>
            <a:ext cx="1838587" cy="271192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35061A61-5F04-48D4-AC7D-530B26CE69FB}"/>
              </a:ext>
            </a:extLst>
          </p:cNvPr>
          <p:cNvSpPr txBox="1"/>
          <p:nvPr/>
        </p:nvSpPr>
        <p:spPr>
          <a:xfrm>
            <a:off x="231844" y="6603610"/>
            <a:ext cx="52495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500" dirty="0">
                <a:solidFill>
                  <a:srgbClr val="006C3F"/>
                </a:solidFill>
                <a:latin typeface="Squad" pitchFamily="2" charset="0"/>
              </a:rPr>
              <a:t>Forrás: OTP Lakóingatlan Értéktérkép 2022/1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BDD54F3-5638-6145-496B-BCD0256B9F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422878"/>
            <a:ext cx="5836115" cy="3806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3F65416-9236-80D1-E4A6-81B15589F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6114" y="2873119"/>
            <a:ext cx="6352711" cy="36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TP színsém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96436"/>
      </a:accent1>
      <a:accent2>
        <a:srgbClr val="004C7E"/>
      </a:accent2>
      <a:accent3>
        <a:srgbClr val="DC4D51"/>
      </a:accent3>
      <a:accent4>
        <a:srgbClr val="4EC3C6"/>
      </a:accent4>
      <a:accent5>
        <a:srgbClr val="FF8695"/>
      </a:accent5>
      <a:accent6>
        <a:srgbClr val="941FDD"/>
      </a:accent6>
      <a:hlink>
        <a:srgbClr val="7A1C50"/>
      </a:hlink>
      <a:folHlink>
        <a:srgbClr val="ADDB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emutató1" id="{C3738911-00F9-4E50-9A99-EB6090A401D3}" vid="{898FAC2E-3E5E-48FE-B4A3-78A4F63C1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2630C727F10504390CC6769FB05D922" ma:contentTypeVersion="1" ma:contentTypeDescription="Új dokumentum létrehozása." ma:contentTypeScope="" ma:versionID="cb8a8d628bce8936cc3559a8127ae1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ae16360eaa9ab24785fe383dfc50e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description="Az Ütemezett kezdődátum egy webhelyoszlop, amelyet a Közzététel szolgáltatás hoz létre. Azt a dátumot és időpontot határozza meg, amikor a lap első alkalommal jelenik meg a webhely látogatóinak." ma:internalName="PublishingStartDate">
      <xsd:simpleType>
        <xsd:restriction base="dms:Unknown"/>
      </xsd:simpleType>
    </xsd:element>
    <xsd:element name="PublishingExpirationDate" ma:index="9" nillable="true" ma:displayName="Ütemezett záródátum" ma:description="Az Ütemezett záródátum egy webhelyoszlop, amelyet a Közzététel szolgáltatás hoz létre. Azt a dátumot és időpontot határozza meg, amely után a lap már nem jelenik meg a webhely látogatóinak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16242D-9064-4D36-BBBE-B31BC08F89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6AA80-9EFE-4A2A-9AB2-908B60615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BD6FE0-76B2-4599-931A-ECC9A3099996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Office-téma</Template>
  <TotalTime>2015</TotalTime>
  <Words>1033</Words>
  <Application>Microsoft Office PowerPoint</Application>
  <PresentationFormat>Egyéni</PresentationFormat>
  <Paragraphs>140</Paragraphs>
  <Slides>12</Slides>
  <Notes>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3" baseType="lpstr">
      <vt:lpstr>Arial</vt:lpstr>
      <vt:lpstr>Wingdings</vt:lpstr>
      <vt:lpstr>Gill Sans</vt:lpstr>
      <vt:lpstr>Squad Heavy</vt:lpstr>
      <vt:lpstr>Squad</vt:lpstr>
      <vt:lpstr>Courier New</vt:lpstr>
      <vt:lpstr>Calibri</vt:lpstr>
      <vt:lpstr>Squad Light</vt:lpstr>
      <vt:lpstr>Squad ExtraBold</vt:lpstr>
      <vt:lpstr>Office-téma</vt:lpstr>
      <vt:lpstr>Image</vt:lpstr>
      <vt:lpstr>PowerPoint bemutató</vt:lpstr>
      <vt:lpstr>A ciklikus lakáspiac fő elemei: Makró  Tranzakció  Árak  Építés  Támogatások</vt:lpstr>
      <vt:lpstr>Forgalom – A tavalyi bővülés után idén 10-15%-os  visszaesés jöhet</vt:lpstr>
      <vt:lpstr>Árszint – Idén még lehet reál növekedés, de jövőre  stagnálás / csökkenés valószínűsíthető</vt:lpstr>
      <vt:lpstr>Lakásépítés – Az 5% áfa meghosszabbításával  haladékot kaptak a lakásépítők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Kali</dc:creator>
  <cp:lastModifiedBy>Windows-felhasználó</cp:lastModifiedBy>
  <cp:revision>135</cp:revision>
  <cp:lastPrinted>2017-06-16T13:06:42Z</cp:lastPrinted>
  <dcterms:created xsi:type="dcterms:W3CDTF">2019-09-10T07:54:57Z</dcterms:created>
  <dcterms:modified xsi:type="dcterms:W3CDTF">2022-10-05T13:59:31Z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0x01010042630C727F10504390CC6769FB05D922</vt:lpwstr>
  </property>
</Properties>
</file>